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diagrams/_rels/data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3122D-8446-4BD1-AF00-5E5B11C4903E}"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E2E7275-4F8C-44FA-8923-0A0FEF5B7C2A}">
      <dgm:prSet phldrT="[Text]"/>
      <dgm:spPr/>
      <dgm:t>
        <a:bodyPr/>
        <a:lstStyle/>
        <a:p>
          <a:r>
            <a:rPr lang="en-US" b="1" dirty="0">
              <a:solidFill>
                <a:srgbClr val="FF0000"/>
              </a:solidFill>
              <a:effectLst>
                <a:outerShdw blurRad="38100" dist="38100" dir="2700000" algn="tl">
                  <a:srgbClr val="000000">
                    <a:alpha val="43137"/>
                  </a:srgbClr>
                </a:outerShdw>
              </a:effectLst>
            </a:rPr>
            <a:t>RED</a:t>
          </a:r>
        </a:p>
      </dgm:t>
    </dgm:pt>
    <dgm:pt modelId="{4FD1272B-7403-4912-84FE-D6FED1D9C72E}" type="parTrans" cxnId="{FEF2BB8C-7712-4AE2-BC94-FD2B001B42A8}">
      <dgm:prSet/>
      <dgm:spPr/>
      <dgm:t>
        <a:bodyPr/>
        <a:lstStyle/>
        <a:p>
          <a:endParaRPr lang="en-US"/>
        </a:p>
      </dgm:t>
    </dgm:pt>
    <dgm:pt modelId="{7A3926D6-B881-4109-A776-85AB14254CAB}" type="sibTrans" cxnId="{FEF2BB8C-7712-4AE2-BC94-FD2B001B42A8}">
      <dgm:prSet/>
      <dgm:spPr/>
      <dgm:t>
        <a:bodyPr/>
        <a:lstStyle/>
        <a:p>
          <a:endParaRPr lang="en-US"/>
        </a:p>
      </dgm:t>
    </dgm:pt>
    <dgm:pt modelId="{C3F8C38F-C928-4993-B265-2AC766F9C9B4}" type="pres">
      <dgm:prSet presAssocID="{9FD3122D-8446-4BD1-AF00-5E5B11C4903E}" presName="Name0" presStyleCnt="0">
        <dgm:presLayoutVars>
          <dgm:dir/>
          <dgm:resizeHandles val="exact"/>
        </dgm:presLayoutVars>
      </dgm:prSet>
      <dgm:spPr/>
    </dgm:pt>
    <dgm:pt modelId="{95DCEFBB-5EBA-46FC-894C-5FD3EC8F9584}" type="pres">
      <dgm:prSet presAssocID="{DE2E7275-4F8C-44FA-8923-0A0FEF5B7C2A}" presName="composite" presStyleCnt="0"/>
      <dgm:spPr/>
    </dgm:pt>
    <dgm:pt modelId="{D65A311C-50B0-41F8-9E5E-BA3602B39615}" type="pres">
      <dgm:prSet presAssocID="{DE2E7275-4F8C-44FA-8923-0A0FEF5B7C2A}" presName="bgChev" presStyleLbl="node1" presStyleIdx="0" presStyleCnt="1" custScaleX="78919" custScaleY="78374"/>
      <dgm:spPr>
        <a:solidFill>
          <a:srgbClr val="FF0000"/>
        </a:solidFill>
      </dgm:spPr>
    </dgm:pt>
    <dgm:pt modelId="{09DA5E14-7A2F-43BE-B970-DEE1F5EB97F0}" type="pres">
      <dgm:prSet presAssocID="{DE2E7275-4F8C-44FA-8923-0A0FEF5B7C2A}" presName="txNode" presStyleLbl="fgAcc1" presStyleIdx="0" presStyleCnt="1" custScaleX="78919" custScaleY="78374" custLinFactNeighborY="2016">
        <dgm:presLayoutVars>
          <dgm:bulletEnabled val="1"/>
        </dgm:presLayoutVars>
      </dgm:prSet>
      <dgm:spPr/>
      <dgm:t>
        <a:bodyPr/>
        <a:lstStyle/>
        <a:p>
          <a:endParaRPr lang="en-US"/>
        </a:p>
      </dgm:t>
    </dgm:pt>
  </dgm:ptLst>
  <dgm:cxnLst>
    <dgm:cxn modelId="{FEF2BB8C-7712-4AE2-BC94-FD2B001B42A8}" srcId="{9FD3122D-8446-4BD1-AF00-5E5B11C4903E}" destId="{DE2E7275-4F8C-44FA-8923-0A0FEF5B7C2A}" srcOrd="0" destOrd="0" parTransId="{4FD1272B-7403-4912-84FE-D6FED1D9C72E}" sibTransId="{7A3926D6-B881-4109-A776-85AB14254CAB}"/>
    <dgm:cxn modelId="{96CF54CA-5021-4AFC-939B-4729BAF8DFDD}" type="presOf" srcId="{DE2E7275-4F8C-44FA-8923-0A0FEF5B7C2A}" destId="{09DA5E14-7A2F-43BE-B970-DEE1F5EB97F0}" srcOrd="0" destOrd="0" presId="urn:microsoft.com/office/officeart/2005/8/layout/chevronAccent+Icon"/>
    <dgm:cxn modelId="{31E90B7C-058E-4FBA-832F-F589DEBEED1F}" type="presOf" srcId="{9FD3122D-8446-4BD1-AF00-5E5B11C4903E}" destId="{C3F8C38F-C928-4993-B265-2AC766F9C9B4}" srcOrd="0" destOrd="0" presId="urn:microsoft.com/office/officeart/2005/8/layout/chevronAccent+Icon"/>
    <dgm:cxn modelId="{946836EB-314D-41A4-B449-07E87AC49A68}" type="presParOf" srcId="{C3F8C38F-C928-4993-B265-2AC766F9C9B4}" destId="{95DCEFBB-5EBA-46FC-894C-5FD3EC8F9584}" srcOrd="0" destOrd="0" presId="urn:microsoft.com/office/officeart/2005/8/layout/chevronAccent+Icon"/>
    <dgm:cxn modelId="{2A5B0A43-A084-4B67-BC46-BC2A4FB1A716}" type="presParOf" srcId="{95DCEFBB-5EBA-46FC-894C-5FD3EC8F9584}" destId="{D65A311C-50B0-41F8-9E5E-BA3602B39615}" srcOrd="0" destOrd="0" presId="urn:microsoft.com/office/officeart/2005/8/layout/chevronAccent+Icon"/>
    <dgm:cxn modelId="{C68CB48C-DBEF-4E93-A076-81E2A7E0E142}" type="presParOf" srcId="{95DCEFBB-5EBA-46FC-894C-5FD3EC8F9584}" destId="{09DA5E14-7A2F-43BE-B970-DEE1F5EB97F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D3122D-8446-4BD1-AF00-5E5B11C4903E}"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CD9B188A-E635-4F1E-99C7-51475E09AAF3}">
      <dgm:prSet phldrT="[Text]"/>
      <dgm:spPr/>
      <dgm:t>
        <a:bodyPr/>
        <a:lstStyle/>
        <a:p>
          <a:r>
            <a:rPr lang="en-US" b="1" dirty="0">
              <a:solidFill>
                <a:srgbClr val="FF0000"/>
              </a:solidFill>
              <a:effectLst>
                <a:outerShdw blurRad="38100" dist="38100" dir="2700000" algn="tl">
                  <a:srgbClr val="000000">
                    <a:alpha val="43137"/>
                  </a:srgbClr>
                </a:outerShdw>
              </a:effectLst>
            </a:rPr>
            <a:t>RED</a:t>
          </a:r>
        </a:p>
      </dgm:t>
    </dgm:pt>
    <dgm:pt modelId="{9C4027A2-E1F0-49A3-ABF7-7505990DEDB4}" type="parTrans" cxnId="{B889BBD8-BC7C-4A7B-A484-C431C75E87FB}">
      <dgm:prSet/>
      <dgm:spPr/>
      <dgm:t>
        <a:bodyPr/>
        <a:lstStyle/>
        <a:p>
          <a:endParaRPr lang="en-US"/>
        </a:p>
      </dgm:t>
    </dgm:pt>
    <dgm:pt modelId="{CF630182-4437-40C4-AB6D-4D71AE94C00A}" type="sibTrans" cxnId="{B889BBD8-BC7C-4A7B-A484-C431C75E87FB}">
      <dgm:prSet/>
      <dgm:spPr/>
      <dgm:t>
        <a:bodyPr/>
        <a:lstStyle/>
        <a:p>
          <a:endParaRPr lang="en-US"/>
        </a:p>
      </dgm:t>
    </dgm:pt>
    <dgm:pt modelId="{DE2E7275-4F8C-44FA-8923-0A0FEF5B7C2A}">
      <dgm:prSet phldrT="[Text]"/>
      <dgm:spPr/>
      <dgm:t>
        <a:bodyPr/>
        <a:lstStyle/>
        <a:p>
          <a:r>
            <a:rPr lang="en-US" b="1" dirty="0">
              <a:solidFill>
                <a:srgbClr val="FFC000"/>
              </a:solidFill>
              <a:effectLst>
                <a:outerShdw blurRad="38100" dist="38100" dir="2700000" algn="tl">
                  <a:srgbClr val="000000">
                    <a:alpha val="43137"/>
                  </a:srgbClr>
                </a:outerShdw>
              </a:effectLst>
            </a:rPr>
            <a:t>AMBER</a:t>
          </a:r>
        </a:p>
      </dgm:t>
    </dgm:pt>
    <dgm:pt modelId="{4FD1272B-7403-4912-84FE-D6FED1D9C72E}" type="parTrans" cxnId="{FEF2BB8C-7712-4AE2-BC94-FD2B001B42A8}">
      <dgm:prSet/>
      <dgm:spPr/>
      <dgm:t>
        <a:bodyPr/>
        <a:lstStyle/>
        <a:p>
          <a:endParaRPr lang="en-US"/>
        </a:p>
      </dgm:t>
    </dgm:pt>
    <dgm:pt modelId="{7A3926D6-B881-4109-A776-85AB14254CAB}" type="sibTrans" cxnId="{FEF2BB8C-7712-4AE2-BC94-FD2B001B42A8}">
      <dgm:prSet/>
      <dgm:spPr/>
      <dgm:t>
        <a:bodyPr/>
        <a:lstStyle/>
        <a:p>
          <a:endParaRPr lang="en-US"/>
        </a:p>
      </dgm:t>
    </dgm:pt>
    <dgm:pt modelId="{C3F8C38F-C928-4993-B265-2AC766F9C9B4}" type="pres">
      <dgm:prSet presAssocID="{9FD3122D-8446-4BD1-AF00-5E5B11C4903E}" presName="Name0" presStyleCnt="0">
        <dgm:presLayoutVars>
          <dgm:dir/>
          <dgm:resizeHandles val="exact"/>
        </dgm:presLayoutVars>
      </dgm:prSet>
      <dgm:spPr/>
    </dgm:pt>
    <dgm:pt modelId="{7C94DE11-13C9-449F-83DC-C8AA95A4C40D}" type="pres">
      <dgm:prSet presAssocID="{CD9B188A-E635-4F1E-99C7-51475E09AAF3}" presName="composite" presStyleCnt="0"/>
      <dgm:spPr/>
    </dgm:pt>
    <dgm:pt modelId="{3A11786D-B2A7-4FF7-AE38-0BB642B6B802}" type="pres">
      <dgm:prSet presAssocID="{CD9B188A-E635-4F1E-99C7-51475E09AAF3}" presName="bgChev" presStyleLbl="node1" presStyleIdx="0" presStyleCnt="2" custScaleX="32757" custScaleY="36405"/>
      <dgm:spPr>
        <a:solidFill>
          <a:srgbClr val="FF0000"/>
        </a:solidFill>
      </dgm:spPr>
    </dgm:pt>
    <dgm:pt modelId="{18877DDC-698E-49FB-8F06-D00950847E4A}" type="pres">
      <dgm:prSet presAssocID="{CD9B188A-E635-4F1E-99C7-51475E09AAF3}" presName="txNode" presStyleLbl="fgAcc1" presStyleIdx="0" presStyleCnt="2" custScaleX="36659" custScaleY="35291" custLinFactNeighborX="-8171" custLinFactNeighborY="-17461">
        <dgm:presLayoutVars>
          <dgm:bulletEnabled val="1"/>
        </dgm:presLayoutVars>
      </dgm:prSet>
      <dgm:spPr/>
      <dgm:t>
        <a:bodyPr/>
        <a:lstStyle/>
        <a:p>
          <a:endParaRPr lang="en-US"/>
        </a:p>
      </dgm:t>
    </dgm:pt>
    <dgm:pt modelId="{3CF4B45A-6911-4A7B-B840-965BEFFC8B54}" type="pres">
      <dgm:prSet presAssocID="{CF630182-4437-40C4-AB6D-4D71AE94C00A}" presName="compositeSpace" presStyleCnt="0"/>
      <dgm:spPr/>
    </dgm:pt>
    <dgm:pt modelId="{95DCEFBB-5EBA-46FC-894C-5FD3EC8F9584}" type="pres">
      <dgm:prSet presAssocID="{DE2E7275-4F8C-44FA-8923-0A0FEF5B7C2A}" presName="composite" presStyleCnt="0"/>
      <dgm:spPr/>
    </dgm:pt>
    <dgm:pt modelId="{D65A311C-50B0-41F8-9E5E-BA3602B39615}" type="pres">
      <dgm:prSet presAssocID="{DE2E7275-4F8C-44FA-8923-0A0FEF5B7C2A}" presName="bgChev" presStyleLbl="node1" presStyleIdx="1" presStyleCnt="2" custScaleX="32757" custScaleY="36405"/>
      <dgm:spPr>
        <a:solidFill>
          <a:srgbClr val="FFC000"/>
        </a:solidFill>
      </dgm:spPr>
    </dgm:pt>
    <dgm:pt modelId="{09DA5E14-7A2F-43BE-B970-DEE1F5EB97F0}" type="pres">
      <dgm:prSet presAssocID="{DE2E7275-4F8C-44FA-8923-0A0FEF5B7C2A}" presName="txNode" presStyleLbl="fgAcc1" presStyleIdx="1" presStyleCnt="2" custScaleX="36659" custScaleY="35291" custLinFactNeighborX="-8171" custLinFactNeighborY="-17461">
        <dgm:presLayoutVars>
          <dgm:bulletEnabled val="1"/>
        </dgm:presLayoutVars>
      </dgm:prSet>
      <dgm:spPr/>
      <dgm:t>
        <a:bodyPr/>
        <a:lstStyle/>
        <a:p>
          <a:endParaRPr lang="en-US"/>
        </a:p>
      </dgm:t>
    </dgm:pt>
  </dgm:ptLst>
  <dgm:cxnLst>
    <dgm:cxn modelId="{31E90B7C-058E-4FBA-832F-F589DEBEED1F}" type="presOf" srcId="{9FD3122D-8446-4BD1-AF00-5E5B11C4903E}" destId="{C3F8C38F-C928-4993-B265-2AC766F9C9B4}" srcOrd="0" destOrd="0" presId="urn:microsoft.com/office/officeart/2005/8/layout/chevronAccent+Icon"/>
    <dgm:cxn modelId="{B889BBD8-BC7C-4A7B-A484-C431C75E87FB}" srcId="{9FD3122D-8446-4BD1-AF00-5E5B11C4903E}" destId="{CD9B188A-E635-4F1E-99C7-51475E09AAF3}" srcOrd="0" destOrd="0" parTransId="{9C4027A2-E1F0-49A3-ABF7-7505990DEDB4}" sibTransId="{CF630182-4437-40C4-AB6D-4D71AE94C00A}"/>
    <dgm:cxn modelId="{FEF2BB8C-7712-4AE2-BC94-FD2B001B42A8}" srcId="{9FD3122D-8446-4BD1-AF00-5E5B11C4903E}" destId="{DE2E7275-4F8C-44FA-8923-0A0FEF5B7C2A}" srcOrd="1" destOrd="0" parTransId="{4FD1272B-7403-4912-84FE-D6FED1D9C72E}" sibTransId="{7A3926D6-B881-4109-A776-85AB14254CAB}"/>
    <dgm:cxn modelId="{96CF54CA-5021-4AFC-939B-4729BAF8DFDD}" type="presOf" srcId="{DE2E7275-4F8C-44FA-8923-0A0FEF5B7C2A}" destId="{09DA5E14-7A2F-43BE-B970-DEE1F5EB97F0}" srcOrd="0" destOrd="0" presId="urn:microsoft.com/office/officeart/2005/8/layout/chevronAccent+Icon"/>
    <dgm:cxn modelId="{57DFA178-0CF3-4B05-AD60-44204BD38F08}" type="presOf" srcId="{CD9B188A-E635-4F1E-99C7-51475E09AAF3}" destId="{18877DDC-698E-49FB-8F06-D00950847E4A}" srcOrd="0" destOrd="0" presId="urn:microsoft.com/office/officeart/2005/8/layout/chevronAccent+Icon"/>
    <dgm:cxn modelId="{5591BBAF-BBA2-42E3-B50B-03B0E5485577}" type="presParOf" srcId="{C3F8C38F-C928-4993-B265-2AC766F9C9B4}" destId="{7C94DE11-13C9-449F-83DC-C8AA95A4C40D}" srcOrd="0" destOrd="0" presId="urn:microsoft.com/office/officeart/2005/8/layout/chevronAccent+Icon"/>
    <dgm:cxn modelId="{726DCF72-970C-42FD-87EB-B606793D6D54}" type="presParOf" srcId="{7C94DE11-13C9-449F-83DC-C8AA95A4C40D}" destId="{3A11786D-B2A7-4FF7-AE38-0BB642B6B802}" srcOrd="0" destOrd="0" presId="urn:microsoft.com/office/officeart/2005/8/layout/chevronAccent+Icon"/>
    <dgm:cxn modelId="{68DCFDE0-24F0-491B-AFF0-48011B1A8579}" type="presParOf" srcId="{7C94DE11-13C9-449F-83DC-C8AA95A4C40D}" destId="{18877DDC-698E-49FB-8F06-D00950847E4A}" srcOrd="1" destOrd="0" presId="urn:microsoft.com/office/officeart/2005/8/layout/chevronAccent+Icon"/>
    <dgm:cxn modelId="{DA5C51AA-BA2D-4477-A9AB-CE8FF6404A9C}" type="presParOf" srcId="{C3F8C38F-C928-4993-B265-2AC766F9C9B4}" destId="{3CF4B45A-6911-4A7B-B840-965BEFFC8B54}" srcOrd="1" destOrd="0" presId="urn:microsoft.com/office/officeart/2005/8/layout/chevronAccent+Icon"/>
    <dgm:cxn modelId="{946836EB-314D-41A4-B449-07E87AC49A68}" type="presParOf" srcId="{C3F8C38F-C928-4993-B265-2AC766F9C9B4}" destId="{95DCEFBB-5EBA-46FC-894C-5FD3EC8F9584}" srcOrd="2" destOrd="0" presId="urn:microsoft.com/office/officeart/2005/8/layout/chevronAccent+Icon"/>
    <dgm:cxn modelId="{2A5B0A43-A084-4B67-BC46-BC2A4FB1A716}" type="presParOf" srcId="{95DCEFBB-5EBA-46FC-894C-5FD3EC8F9584}" destId="{D65A311C-50B0-41F8-9E5E-BA3602B39615}" srcOrd="0" destOrd="0" presId="urn:microsoft.com/office/officeart/2005/8/layout/chevronAccent+Icon"/>
    <dgm:cxn modelId="{C68CB48C-DBEF-4E93-A076-81E2A7E0E142}" type="presParOf" srcId="{95DCEFBB-5EBA-46FC-894C-5FD3EC8F9584}" destId="{09DA5E14-7A2F-43BE-B970-DEE1F5EB97F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D3122D-8446-4BD1-AF00-5E5B11C4903E}"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2E44E46-2957-4186-ACD2-835C0BD80E46}">
      <dgm:prSet phldrT="[Text]"/>
      <dgm:spPr/>
      <dgm:t>
        <a:bodyPr/>
        <a:lstStyle/>
        <a:p>
          <a:r>
            <a:rPr lang="en-US" b="1" dirty="0">
              <a:solidFill>
                <a:srgbClr val="FF0000"/>
              </a:solidFill>
              <a:effectLst>
                <a:outerShdw blurRad="38100" dist="38100" dir="2700000" algn="tl">
                  <a:srgbClr val="000000">
                    <a:alpha val="43137"/>
                  </a:srgbClr>
                </a:outerShdw>
              </a:effectLst>
            </a:rPr>
            <a:t>RED</a:t>
          </a:r>
        </a:p>
      </dgm:t>
    </dgm:pt>
    <dgm:pt modelId="{1CF07441-341B-4079-9AD6-159B12BF00D6}" type="parTrans" cxnId="{E90D11A0-9338-402A-9D1D-8DD4DDD66968}">
      <dgm:prSet/>
      <dgm:spPr/>
      <dgm:t>
        <a:bodyPr/>
        <a:lstStyle/>
        <a:p>
          <a:endParaRPr lang="en-US"/>
        </a:p>
      </dgm:t>
    </dgm:pt>
    <dgm:pt modelId="{18713373-46EB-4144-8583-C878419B008C}" type="sibTrans" cxnId="{E90D11A0-9338-402A-9D1D-8DD4DDD66968}">
      <dgm:prSet/>
      <dgm:spPr/>
      <dgm:t>
        <a:bodyPr/>
        <a:lstStyle/>
        <a:p>
          <a:endParaRPr lang="en-US"/>
        </a:p>
      </dgm:t>
    </dgm:pt>
    <dgm:pt modelId="{CD9B188A-E635-4F1E-99C7-51475E09AAF3}">
      <dgm:prSet phldrT="[Text]"/>
      <dgm:spPr/>
      <dgm:t>
        <a:bodyPr/>
        <a:lstStyle/>
        <a:p>
          <a:r>
            <a:rPr lang="en-US" b="1" dirty="0">
              <a:solidFill>
                <a:schemeClr val="accent3">
                  <a:lumMod val="75000"/>
                </a:schemeClr>
              </a:solidFill>
              <a:effectLst>
                <a:outerShdw blurRad="38100" dist="38100" dir="2700000" algn="tl">
                  <a:srgbClr val="000000">
                    <a:alpha val="43137"/>
                  </a:srgbClr>
                </a:outerShdw>
              </a:effectLst>
            </a:rPr>
            <a:t>AMBER</a:t>
          </a:r>
        </a:p>
      </dgm:t>
    </dgm:pt>
    <dgm:pt modelId="{9C4027A2-E1F0-49A3-ABF7-7505990DEDB4}" type="parTrans" cxnId="{B889BBD8-BC7C-4A7B-A484-C431C75E87FB}">
      <dgm:prSet/>
      <dgm:spPr/>
      <dgm:t>
        <a:bodyPr/>
        <a:lstStyle/>
        <a:p>
          <a:endParaRPr lang="en-US"/>
        </a:p>
      </dgm:t>
    </dgm:pt>
    <dgm:pt modelId="{CF630182-4437-40C4-AB6D-4D71AE94C00A}" type="sibTrans" cxnId="{B889BBD8-BC7C-4A7B-A484-C431C75E87FB}">
      <dgm:prSet/>
      <dgm:spPr/>
      <dgm:t>
        <a:bodyPr/>
        <a:lstStyle/>
        <a:p>
          <a:endParaRPr lang="en-US"/>
        </a:p>
      </dgm:t>
    </dgm:pt>
    <dgm:pt modelId="{DE2E7275-4F8C-44FA-8923-0A0FEF5B7C2A}">
      <dgm:prSet phldrT="[Text]"/>
      <dgm:spPr/>
      <dgm:t>
        <a:bodyPr/>
        <a:lstStyle/>
        <a:p>
          <a:r>
            <a:rPr lang="en-US" b="1" dirty="0">
              <a:solidFill>
                <a:srgbClr val="00B050"/>
              </a:solidFill>
              <a:effectLst>
                <a:outerShdw blurRad="38100" dist="38100" dir="2700000" algn="tl">
                  <a:srgbClr val="000000">
                    <a:alpha val="43137"/>
                  </a:srgbClr>
                </a:outerShdw>
              </a:effectLst>
            </a:rPr>
            <a:t>GREEN</a:t>
          </a:r>
        </a:p>
      </dgm:t>
    </dgm:pt>
    <dgm:pt modelId="{4FD1272B-7403-4912-84FE-D6FED1D9C72E}" type="parTrans" cxnId="{FEF2BB8C-7712-4AE2-BC94-FD2B001B42A8}">
      <dgm:prSet/>
      <dgm:spPr/>
      <dgm:t>
        <a:bodyPr/>
        <a:lstStyle/>
        <a:p>
          <a:endParaRPr lang="en-US"/>
        </a:p>
      </dgm:t>
    </dgm:pt>
    <dgm:pt modelId="{7A3926D6-B881-4109-A776-85AB14254CAB}" type="sibTrans" cxnId="{FEF2BB8C-7712-4AE2-BC94-FD2B001B42A8}">
      <dgm:prSet/>
      <dgm:spPr/>
      <dgm:t>
        <a:bodyPr/>
        <a:lstStyle/>
        <a:p>
          <a:endParaRPr lang="en-US"/>
        </a:p>
      </dgm:t>
    </dgm:pt>
    <dgm:pt modelId="{C3F8C38F-C928-4993-B265-2AC766F9C9B4}" type="pres">
      <dgm:prSet presAssocID="{9FD3122D-8446-4BD1-AF00-5E5B11C4903E}" presName="Name0" presStyleCnt="0">
        <dgm:presLayoutVars>
          <dgm:dir/>
          <dgm:resizeHandles val="exact"/>
        </dgm:presLayoutVars>
      </dgm:prSet>
      <dgm:spPr/>
    </dgm:pt>
    <dgm:pt modelId="{A78FE5D2-35C5-4F48-9D24-9FC10CF34ADB}" type="pres">
      <dgm:prSet presAssocID="{B2E44E46-2957-4186-ACD2-835C0BD80E46}" presName="composite" presStyleCnt="0"/>
      <dgm:spPr/>
    </dgm:pt>
    <dgm:pt modelId="{AB6AE77E-CE5E-42BD-B469-697B9F7BE389}" type="pres">
      <dgm:prSet presAssocID="{B2E44E46-2957-4186-ACD2-835C0BD80E46}" presName="bgChev" presStyleLbl="node1" presStyleIdx="0" presStyleCnt="3"/>
      <dgm:spPr>
        <a:solidFill>
          <a:srgbClr val="FF0000"/>
        </a:solidFill>
      </dgm:spPr>
    </dgm:pt>
    <dgm:pt modelId="{E995FB23-AF10-4A4D-8508-052F0AB629AE}" type="pres">
      <dgm:prSet presAssocID="{B2E44E46-2957-4186-ACD2-835C0BD80E46}" presName="txNode" presStyleLbl="fgAcc1" presStyleIdx="0" presStyleCnt="3">
        <dgm:presLayoutVars>
          <dgm:bulletEnabled val="1"/>
        </dgm:presLayoutVars>
      </dgm:prSet>
      <dgm:spPr/>
      <dgm:t>
        <a:bodyPr/>
        <a:lstStyle/>
        <a:p>
          <a:endParaRPr lang="en-US"/>
        </a:p>
      </dgm:t>
    </dgm:pt>
    <dgm:pt modelId="{CF78C668-55D1-4A83-ADCD-7DE2CEA006D8}" type="pres">
      <dgm:prSet presAssocID="{18713373-46EB-4144-8583-C878419B008C}" presName="compositeSpace" presStyleCnt="0"/>
      <dgm:spPr/>
    </dgm:pt>
    <dgm:pt modelId="{7C94DE11-13C9-449F-83DC-C8AA95A4C40D}" type="pres">
      <dgm:prSet presAssocID="{CD9B188A-E635-4F1E-99C7-51475E09AAF3}" presName="composite" presStyleCnt="0"/>
      <dgm:spPr/>
    </dgm:pt>
    <dgm:pt modelId="{3A11786D-B2A7-4FF7-AE38-0BB642B6B802}" type="pres">
      <dgm:prSet presAssocID="{CD9B188A-E635-4F1E-99C7-51475E09AAF3}" presName="bgChev" presStyleLbl="node1" presStyleIdx="1" presStyleCnt="3"/>
      <dgm:spPr>
        <a:solidFill>
          <a:srgbClr val="FFC000"/>
        </a:solidFill>
      </dgm:spPr>
    </dgm:pt>
    <dgm:pt modelId="{18877DDC-698E-49FB-8F06-D00950847E4A}" type="pres">
      <dgm:prSet presAssocID="{CD9B188A-E635-4F1E-99C7-51475E09AAF3}" presName="txNode" presStyleLbl="fgAcc1" presStyleIdx="1" presStyleCnt="3">
        <dgm:presLayoutVars>
          <dgm:bulletEnabled val="1"/>
        </dgm:presLayoutVars>
      </dgm:prSet>
      <dgm:spPr/>
      <dgm:t>
        <a:bodyPr/>
        <a:lstStyle/>
        <a:p>
          <a:endParaRPr lang="en-US"/>
        </a:p>
      </dgm:t>
    </dgm:pt>
    <dgm:pt modelId="{3CF4B45A-6911-4A7B-B840-965BEFFC8B54}" type="pres">
      <dgm:prSet presAssocID="{CF630182-4437-40C4-AB6D-4D71AE94C00A}" presName="compositeSpace" presStyleCnt="0"/>
      <dgm:spPr/>
    </dgm:pt>
    <dgm:pt modelId="{95DCEFBB-5EBA-46FC-894C-5FD3EC8F9584}" type="pres">
      <dgm:prSet presAssocID="{DE2E7275-4F8C-44FA-8923-0A0FEF5B7C2A}" presName="composite" presStyleCnt="0"/>
      <dgm:spPr/>
    </dgm:pt>
    <dgm:pt modelId="{D65A311C-50B0-41F8-9E5E-BA3602B39615}" type="pres">
      <dgm:prSet presAssocID="{DE2E7275-4F8C-44FA-8923-0A0FEF5B7C2A}" presName="bgChev" presStyleLbl="node1" presStyleIdx="2" presStyleCnt="3"/>
      <dgm:spPr>
        <a:solidFill>
          <a:srgbClr val="00B050"/>
        </a:solidFill>
      </dgm:spPr>
    </dgm:pt>
    <dgm:pt modelId="{09DA5E14-7A2F-43BE-B970-DEE1F5EB97F0}" type="pres">
      <dgm:prSet presAssocID="{DE2E7275-4F8C-44FA-8923-0A0FEF5B7C2A}" presName="txNode" presStyleLbl="fgAcc1" presStyleIdx="2" presStyleCnt="3">
        <dgm:presLayoutVars>
          <dgm:bulletEnabled val="1"/>
        </dgm:presLayoutVars>
      </dgm:prSet>
      <dgm:spPr/>
      <dgm:t>
        <a:bodyPr/>
        <a:lstStyle/>
        <a:p>
          <a:endParaRPr lang="en-US"/>
        </a:p>
      </dgm:t>
    </dgm:pt>
  </dgm:ptLst>
  <dgm:cxnLst>
    <dgm:cxn modelId="{31E90B7C-058E-4FBA-832F-F589DEBEED1F}" type="presOf" srcId="{9FD3122D-8446-4BD1-AF00-5E5B11C4903E}" destId="{C3F8C38F-C928-4993-B265-2AC766F9C9B4}" srcOrd="0" destOrd="0" presId="urn:microsoft.com/office/officeart/2005/8/layout/chevronAccent+Icon"/>
    <dgm:cxn modelId="{B889BBD8-BC7C-4A7B-A484-C431C75E87FB}" srcId="{9FD3122D-8446-4BD1-AF00-5E5B11C4903E}" destId="{CD9B188A-E635-4F1E-99C7-51475E09AAF3}" srcOrd="1" destOrd="0" parTransId="{9C4027A2-E1F0-49A3-ABF7-7505990DEDB4}" sibTransId="{CF630182-4437-40C4-AB6D-4D71AE94C00A}"/>
    <dgm:cxn modelId="{FEF2BB8C-7712-4AE2-BC94-FD2B001B42A8}" srcId="{9FD3122D-8446-4BD1-AF00-5E5B11C4903E}" destId="{DE2E7275-4F8C-44FA-8923-0A0FEF5B7C2A}" srcOrd="2" destOrd="0" parTransId="{4FD1272B-7403-4912-84FE-D6FED1D9C72E}" sibTransId="{7A3926D6-B881-4109-A776-85AB14254CAB}"/>
    <dgm:cxn modelId="{8DF0AC37-3A9C-4821-9136-58872FB5FBE9}" type="presOf" srcId="{B2E44E46-2957-4186-ACD2-835C0BD80E46}" destId="{E995FB23-AF10-4A4D-8508-052F0AB629AE}" srcOrd="0" destOrd="0" presId="urn:microsoft.com/office/officeart/2005/8/layout/chevronAccent+Icon"/>
    <dgm:cxn modelId="{96CF54CA-5021-4AFC-939B-4729BAF8DFDD}" type="presOf" srcId="{DE2E7275-4F8C-44FA-8923-0A0FEF5B7C2A}" destId="{09DA5E14-7A2F-43BE-B970-DEE1F5EB97F0}" srcOrd="0" destOrd="0" presId="urn:microsoft.com/office/officeart/2005/8/layout/chevronAccent+Icon"/>
    <dgm:cxn modelId="{E90D11A0-9338-402A-9D1D-8DD4DDD66968}" srcId="{9FD3122D-8446-4BD1-AF00-5E5B11C4903E}" destId="{B2E44E46-2957-4186-ACD2-835C0BD80E46}" srcOrd="0" destOrd="0" parTransId="{1CF07441-341B-4079-9AD6-159B12BF00D6}" sibTransId="{18713373-46EB-4144-8583-C878419B008C}"/>
    <dgm:cxn modelId="{57DFA178-0CF3-4B05-AD60-44204BD38F08}" type="presOf" srcId="{CD9B188A-E635-4F1E-99C7-51475E09AAF3}" destId="{18877DDC-698E-49FB-8F06-D00950847E4A}" srcOrd="0" destOrd="0" presId="urn:microsoft.com/office/officeart/2005/8/layout/chevronAccent+Icon"/>
    <dgm:cxn modelId="{1EAB258F-10EB-4729-8D83-28DB04FF7C08}" type="presParOf" srcId="{C3F8C38F-C928-4993-B265-2AC766F9C9B4}" destId="{A78FE5D2-35C5-4F48-9D24-9FC10CF34ADB}" srcOrd="0" destOrd="0" presId="urn:microsoft.com/office/officeart/2005/8/layout/chevronAccent+Icon"/>
    <dgm:cxn modelId="{1435A420-6996-4FCC-993B-34150B2ED0F0}" type="presParOf" srcId="{A78FE5D2-35C5-4F48-9D24-9FC10CF34ADB}" destId="{AB6AE77E-CE5E-42BD-B469-697B9F7BE389}" srcOrd="0" destOrd="0" presId="urn:microsoft.com/office/officeart/2005/8/layout/chevronAccent+Icon"/>
    <dgm:cxn modelId="{52824568-F0CD-476F-A6A3-1BD9A5D77627}" type="presParOf" srcId="{A78FE5D2-35C5-4F48-9D24-9FC10CF34ADB}" destId="{E995FB23-AF10-4A4D-8508-052F0AB629AE}" srcOrd="1" destOrd="0" presId="urn:microsoft.com/office/officeart/2005/8/layout/chevronAccent+Icon"/>
    <dgm:cxn modelId="{7A882B91-CDA0-461F-A2CE-34743FA58D14}" type="presParOf" srcId="{C3F8C38F-C928-4993-B265-2AC766F9C9B4}" destId="{CF78C668-55D1-4A83-ADCD-7DE2CEA006D8}" srcOrd="1" destOrd="0" presId="urn:microsoft.com/office/officeart/2005/8/layout/chevronAccent+Icon"/>
    <dgm:cxn modelId="{5591BBAF-BBA2-42E3-B50B-03B0E5485577}" type="presParOf" srcId="{C3F8C38F-C928-4993-B265-2AC766F9C9B4}" destId="{7C94DE11-13C9-449F-83DC-C8AA95A4C40D}" srcOrd="2" destOrd="0" presId="urn:microsoft.com/office/officeart/2005/8/layout/chevronAccent+Icon"/>
    <dgm:cxn modelId="{726DCF72-970C-42FD-87EB-B606793D6D54}" type="presParOf" srcId="{7C94DE11-13C9-449F-83DC-C8AA95A4C40D}" destId="{3A11786D-B2A7-4FF7-AE38-0BB642B6B802}" srcOrd="0" destOrd="0" presId="urn:microsoft.com/office/officeart/2005/8/layout/chevronAccent+Icon"/>
    <dgm:cxn modelId="{68DCFDE0-24F0-491B-AFF0-48011B1A8579}" type="presParOf" srcId="{7C94DE11-13C9-449F-83DC-C8AA95A4C40D}" destId="{18877DDC-698E-49FB-8F06-D00950847E4A}" srcOrd="1" destOrd="0" presId="urn:microsoft.com/office/officeart/2005/8/layout/chevronAccent+Icon"/>
    <dgm:cxn modelId="{DA5C51AA-BA2D-4477-A9AB-CE8FF6404A9C}" type="presParOf" srcId="{C3F8C38F-C928-4993-B265-2AC766F9C9B4}" destId="{3CF4B45A-6911-4A7B-B840-965BEFFC8B54}" srcOrd="3" destOrd="0" presId="urn:microsoft.com/office/officeart/2005/8/layout/chevronAccent+Icon"/>
    <dgm:cxn modelId="{946836EB-314D-41A4-B449-07E87AC49A68}" type="presParOf" srcId="{C3F8C38F-C928-4993-B265-2AC766F9C9B4}" destId="{95DCEFBB-5EBA-46FC-894C-5FD3EC8F9584}" srcOrd="4" destOrd="0" presId="urn:microsoft.com/office/officeart/2005/8/layout/chevronAccent+Icon"/>
    <dgm:cxn modelId="{2A5B0A43-A084-4B67-BC46-BC2A4FB1A716}" type="presParOf" srcId="{95DCEFBB-5EBA-46FC-894C-5FD3EC8F9584}" destId="{D65A311C-50B0-41F8-9E5E-BA3602B39615}" srcOrd="0" destOrd="0" presId="urn:microsoft.com/office/officeart/2005/8/layout/chevronAccent+Icon"/>
    <dgm:cxn modelId="{C68CB48C-DBEF-4E93-A076-81E2A7E0E142}" type="presParOf" srcId="{95DCEFBB-5EBA-46FC-894C-5FD3EC8F9584}" destId="{09DA5E14-7A2F-43BE-B970-DEE1F5EB97F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FAA6B1-916F-4F3C-B25F-AA910DA4954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ED22DE3D-F6C1-4984-AF10-E551CB191CC6}">
      <dgm:prSet phldrT="[Text]"/>
      <dgm:spPr/>
      <dgm:t>
        <a:bodyPr/>
        <a:lstStyle/>
        <a:p>
          <a:endParaRPr lang="en-US" dirty="0"/>
        </a:p>
      </dgm:t>
    </dgm:pt>
    <dgm:pt modelId="{92662E60-27D6-4885-99A5-DE9FEB41D020}" type="parTrans" cxnId="{2EE7A1E5-5782-422A-AEBD-22722C8D64CF}">
      <dgm:prSet/>
      <dgm:spPr/>
      <dgm:t>
        <a:bodyPr/>
        <a:lstStyle/>
        <a:p>
          <a:endParaRPr lang="en-US"/>
        </a:p>
      </dgm:t>
    </dgm:pt>
    <dgm:pt modelId="{25D115E1-04D0-4E79-9A6D-F1C4B3FC9FAB}" type="sibTrans" cxnId="{2EE7A1E5-5782-422A-AEBD-22722C8D64CF}">
      <dgm:prSet/>
      <dgm:spPr/>
      <dgm:t>
        <a:bodyPr/>
        <a:lstStyle/>
        <a:p>
          <a:endParaRPr lang="en-US"/>
        </a:p>
      </dgm:t>
    </dgm:pt>
    <dgm:pt modelId="{E729B60B-AD2E-4C18-BE02-25754641EFB3}">
      <dgm:prSet phldrT="[Text]"/>
      <dgm:spPr/>
      <dgm:t>
        <a:bodyPr/>
        <a:lstStyle/>
        <a:p>
          <a:endParaRPr lang="en-US" dirty="0"/>
        </a:p>
      </dgm:t>
    </dgm:pt>
    <dgm:pt modelId="{BF62E9E3-DA10-48D9-96C8-8E012C84A63B}" type="parTrans" cxnId="{24389843-6734-40B0-A2EE-0868A33E6E8B}">
      <dgm:prSet/>
      <dgm:spPr/>
      <dgm:t>
        <a:bodyPr/>
        <a:lstStyle/>
        <a:p>
          <a:endParaRPr lang="en-US"/>
        </a:p>
      </dgm:t>
    </dgm:pt>
    <dgm:pt modelId="{9D930935-A20C-4E5E-B8AC-5C4AE495E703}" type="sibTrans" cxnId="{24389843-6734-40B0-A2EE-0868A33E6E8B}">
      <dgm:prSet/>
      <dgm:spPr/>
      <dgm:t>
        <a:bodyPr/>
        <a:lstStyle/>
        <a:p>
          <a:endParaRPr lang="en-US"/>
        </a:p>
      </dgm:t>
    </dgm:pt>
    <dgm:pt modelId="{71463BA2-B116-472E-9674-7810E46C86DF}" type="pres">
      <dgm:prSet presAssocID="{08FAA6B1-916F-4F3C-B25F-AA910DA49546}" presName="Name0" presStyleCnt="0">
        <dgm:presLayoutVars>
          <dgm:dir/>
          <dgm:resizeHandles val="exact"/>
        </dgm:presLayoutVars>
      </dgm:prSet>
      <dgm:spPr/>
      <dgm:t>
        <a:bodyPr/>
        <a:lstStyle/>
        <a:p>
          <a:endParaRPr lang="en-US"/>
        </a:p>
      </dgm:t>
    </dgm:pt>
    <dgm:pt modelId="{4987B7AD-E100-4BE1-A2DF-228B12CC0EA7}" type="pres">
      <dgm:prSet presAssocID="{ED22DE3D-F6C1-4984-AF10-E551CB191CC6}" presName="compNode" presStyleCnt="0"/>
      <dgm:spPr/>
    </dgm:pt>
    <dgm:pt modelId="{8A2A8D46-8360-4846-AEB1-A9A0339C8309}" type="pres">
      <dgm:prSet presAssocID="{ED22DE3D-F6C1-4984-AF10-E551CB191CC6}"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BDFA6F9C-EA35-42C3-BA79-3895D40B6CCF}" type="pres">
      <dgm:prSet presAssocID="{ED22DE3D-F6C1-4984-AF10-E551CB191CC6}" presName="textRect" presStyleLbl="revTx" presStyleIdx="0" presStyleCnt="2">
        <dgm:presLayoutVars>
          <dgm:bulletEnabled val="1"/>
        </dgm:presLayoutVars>
      </dgm:prSet>
      <dgm:spPr/>
      <dgm:t>
        <a:bodyPr/>
        <a:lstStyle/>
        <a:p>
          <a:endParaRPr lang="en-US"/>
        </a:p>
      </dgm:t>
    </dgm:pt>
    <dgm:pt modelId="{B8263D06-AAB6-460D-8BF1-210DBA6ED574}" type="pres">
      <dgm:prSet presAssocID="{25D115E1-04D0-4E79-9A6D-F1C4B3FC9FAB}" presName="sibTrans" presStyleLbl="sibTrans2D1" presStyleIdx="0" presStyleCnt="0"/>
      <dgm:spPr/>
      <dgm:t>
        <a:bodyPr/>
        <a:lstStyle/>
        <a:p>
          <a:endParaRPr lang="en-US"/>
        </a:p>
      </dgm:t>
    </dgm:pt>
    <dgm:pt modelId="{A6EDF50B-C8B2-4EAC-A84B-232FB26C6799}" type="pres">
      <dgm:prSet presAssocID="{E729B60B-AD2E-4C18-BE02-25754641EFB3}" presName="compNode" presStyleCnt="0"/>
      <dgm:spPr/>
    </dgm:pt>
    <dgm:pt modelId="{7BFADCB3-F6E3-4DA9-A8F9-9F3F57426FB9}" type="pres">
      <dgm:prSet presAssocID="{E729B60B-AD2E-4C18-BE02-25754641EFB3}" presName="pict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66E844C6-2A97-4AAB-A1DF-3DFAC75AFDA5}" type="pres">
      <dgm:prSet presAssocID="{E729B60B-AD2E-4C18-BE02-25754641EFB3}" presName="textRect" presStyleLbl="revTx" presStyleIdx="1" presStyleCnt="2">
        <dgm:presLayoutVars>
          <dgm:bulletEnabled val="1"/>
        </dgm:presLayoutVars>
      </dgm:prSet>
      <dgm:spPr/>
      <dgm:t>
        <a:bodyPr/>
        <a:lstStyle/>
        <a:p>
          <a:endParaRPr lang="en-US"/>
        </a:p>
      </dgm:t>
    </dgm:pt>
  </dgm:ptLst>
  <dgm:cxnLst>
    <dgm:cxn modelId="{2EE7A1E5-5782-422A-AEBD-22722C8D64CF}" srcId="{08FAA6B1-916F-4F3C-B25F-AA910DA49546}" destId="{ED22DE3D-F6C1-4984-AF10-E551CB191CC6}" srcOrd="0" destOrd="0" parTransId="{92662E60-27D6-4885-99A5-DE9FEB41D020}" sibTransId="{25D115E1-04D0-4E79-9A6D-F1C4B3FC9FAB}"/>
    <dgm:cxn modelId="{2E1DCC47-055F-4FC3-A5FD-2D3E14FF3F2B}" type="presOf" srcId="{08FAA6B1-916F-4F3C-B25F-AA910DA49546}" destId="{71463BA2-B116-472E-9674-7810E46C86DF}" srcOrd="0" destOrd="0" presId="urn:microsoft.com/office/officeart/2005/8/layout/pList1"/>
    <dgm:cxn modelId="{24389843-6734-40B0-A2EE-0868A33E6E8B}" srcId="{08FAA6B1-916F-4F3C-B25F-AA910DA49546}" destId="{E729B60B-AD2E-4C18-BE02-25754641EFB3}" srcOrd="1" destOrd="0" parTransId="{BF62E9E3-DA10-48D9-96C8-8E012C84A63B}" sibTransId="{9D930935-A20C-4E5E-B8AC-5C4AE495E703}"/>
    <dgm:cxn modelId="{312E127D-F449-4F80-8F61-A94DAE3F04C0}" type="presOf" srcId="{25D115E1-04D0-4E79-9A6D-F1C4B3FC9FAB}" destId="{B8263D06-AAB6-460D-8BF1-210DBA6ED574}" srcOrd="0" destOrd="0" presId="urn:microsoft.com/office/officeart/2005/8/layout/pList1"/>
    <dgm:cxn modelId="{7A2D88F1-8BFE-4C68-B3A8-06E86C6DB26A}" type="presOf" srcId="{ED22DE3D-F6C1-4984-AF10-E551CB191CC6}" destId="{BDFA6F9C-EA35-42C3-BA79-3895D40B6CCF}" srcOrd="0" destOrd="0" presId="urn:microsoft.com/office/officeart/2005/8/layout/pList1"/>
    <dgm:cxn modelId="{7B6E83C3-B64A-48F5-9CFA-08F09FAA4B07}" type="presOf" srcId="{E729B60B-AD2E-4C18-BE02-25754641EFB3}" destId="{66E844C6-2A97-4AAB-A1DF-3DFAC75AFDA5}" srcOrd="0" destOrd="0" presId="urn:microsoft.com/office/officeart/2005/8/layout/pList1"/>
    <dgm:cxn modelId="{22914BC0-D5FF-4F5D-AB3F-8C99CEBDDA5F}" type="presParOf" srcId="{71463BA2-B116-472E-9674-7810E46C86DF}" destId="{4987B7AD-E100-4BE1-A2DF-228B12CC0EA7}" srcOrd="0" destOrd="0" presId="urn:microsoft.com/office/officeart/2005/8/layout/pList1"/>
    <dgm:cxn modelId="{E33534C2-550D-43C2-B8CD-B3DE8EBB8119}" type="presParOf" srcId="{4987B7AD-E100-4BE1-A2DF-228B12CC0EA7}" destId="{8A2A8D46-8360-4846-AEB1-A9A0339C8309}" srcOrd="0" destOrd="0" presId="urn:microsoft.com/office/officeart/2005/8/layout/pList1"/>
    <dgm:cxn modelId="{9EDEFD56-90F1-4419-A0BA-D40926312EB0}" type="presParOf" srcId="{4987B7AD-E100-4BE1-A2DF-228B12CC0EA7}" destId="{BDFA6F9C-EA35-42C3-BA79-3895D40B6CCF}" srcOrd="1" destOrd="0" presId="urn:microsoft.com/office/officeart/2005/8/layout/pList1"/>
    <dgm:cxn modelId="{0849CFBC-29EA-48FB-9D0D-C3F8918C376B}" type="presParOf" srcId="{71463BA2-B116-472E-9674-7810E46C86DF}" destId="{B8263D06-AAB6-460D-8BF1-210DBA6ED574}" srcOrd="1" destOrd="0" presId="urn:microsoft.com/office/officeart/2005/8/layout/pList1"/>
    <dgm:cxn modelId="{11126ECD-983B-4739-AFFD-06310FD2BEB7}" type="presParOf" srcId="{71463BA2-B116-472E-9674-7810E46C86DF}" destId="{A6EDF50B-C8B2-4EAC-A84B-232FB26C6799}" srcOrd="2" destOrd="0" presId="urn:microsoft.com/office/officeart/2005/8/layout/pList1"/>
    <dgm:cxn modelId="{D3E37697-4778-4EE8-ADED-8BAB5943CBAE}" type="presParOf" srcId="{A6EDF50B-C8B2-4EAC-A84B-232FB26C6799}" destId="{7BFADCB3-F6E3-4DA9-A8F9-9F3F57426FB9}" srcOrd="0" destOrd="0" presId="urn:microsoft.com/office/officeart/2005/8/layout/pList1"/>
    <dgm:cxn modelId="{75E34A0A-5173-4730-A051-68F3DFE10B1D}" type="presParOf" srcId="{A6EDF50B-C8B2-4EAC-A84B-232FB26C6799}" destId="{66E844C6-2A97-4AAB-A1DF-3DFAC75AFDA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1013E-6CE9-4550-B746-18BBFC004664}" type="datetimeFigureOut">
              <a:rPr lang="en-US" smtClean="0"/>
              <a:t>9/25/2018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C4F0C-0873-4A3B-A8D3-EF8CCDBBF104}" type="slidenum">
              <a:rPr lang="en-US" smtClean="0"/>
              <a:t>‹#›</a:t>
            </a:fld>
            <a:endParaRPr lang="en-US"/>
          </a:p>
        </p:txBody>
      </p:sp>
    </p:spTree>
    <p:extLst>
      <p:ext uri="{BB962C8B-B14F-4D97-AF65-F5344CB8AC3E}">
        <p14:creationId xmlns:p14="http://schemas.microsoft.com/office/powerpoint/2010/main" val="303975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71A4C8-B876-450C-B468-B62560157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8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a:solidFill>
                  <a:srgbClr val="FF0000"/>
                </a:solidFill>
              </a:rPr>
              <a:t>Red</a:t>
            </a:r>
            <a:r>
              <a:rPr lang="en-US" dirty="0"/>
              <a:t> Zone will be the first in the line of decontamination where in this area the worker initially well soaped and then brush scrubbed, then well rinsed.</a:t>
            </a:r>
          </a:p>
          <a:p>
            <a:r>
              <a:rPr lang="en-US" dirty="0"/>
              <a:t>The </a:t>
            </a:r>
            <a:r>
              <a:rPr lang="en-US" dirty="0">
                <a:solidFill>
                  <a:srgbClr val="FFC000"/>
                </a:solidFill>
              </a:rPr>
              <a:t>Amber</a:t>
            </a:r>
            <a:r>
              <a:rPr lang="en-US" dirty="0"/>
              <a:t> Zone will be a repeat of the red zone process with the understanding that at this stage the heavy contaminates should have previously been removed within the red zone area.  </a:t>
            </a:r>
          </a:p>
          <a:p>
            <a:r>
              <a:rPr lang="en-US" dirty="0"/>
              <a:t>The </a:t>
            </a:r>
            <a:r>
              <a:rPr lang="en-US" dirty="0">
                <a:solidFill>
                  <a:srgbClr val="00B050"/>
                </a:solidFill>
              </a:rPr>
              <a:t>Green</a:t>
            </a:r>
            <a:r>
              <a:rPr lang="en-US" dirty="0"/>
              <a:t> Zone is the final rinse and inspection zone. At this zone site all contaminants should have been removed and a visual inspection should be preformed to insure there are no visual contaminants left on outer wear PPE.</a:t>
            </a:r>
          </a:p>
          <a:p>
            <a:r>
              <a:rPr lang="en-US" dirty="0"/>
              <a:t>Upon exiting the green zone all PPE outer wear will be properly discarded.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site workers after being decontaminated turn right around and re-enter site to observe to re-group with coworkers.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959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4127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78643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4497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03574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97541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41148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73196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24007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83270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1327E3-7A52-47FB-8574-0CC4F946DEFD}"/>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83DA44B-AA38-40DA-A6DE-A8B9068F8630}"/>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93DE768-8F99-4534-8BDB-D6C87C54DD80}"/>
              </a:ext>
            </a:extLst>
          </p:cNvPr>
          <p:cNvSpPr>
            <a:spLocks noGrp="1"/>
          </p:cNvSpPr>
          <p:nvPr>
            <p:ph sz="half" idx="2"/>
          </p:nvPr>
        </p:nvSpPr>
        <p:spPr>
          <a:xfrm>
            <a:off x="6197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8280D80E-8398-4436-980F-FFB0B780FB8F}"/>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C5BF05E4-3CB2-4E2E-815C-861EC75D8D44}"/>
              </a:ext>
            </a:extLst>
          </p:cNvPr>
          <p:cNvSpPr>
            <a:spLocks noGrp="1"/>
          </p:cNvSpPr>
          <p:nvPr>
            <p:ph type="sldNum" sz="quarter" idx="11"/>
          </p:nvPr>
        </p:nvSpPr>
        <p:spPr>
          <a:xfrm>
            <a:off x="8737600" y="6248400"/>
            <a:ext cx="2844800" cy="457200"/>
          </a:xfrm>
        </p:spPr>
        <p:txBody>
          <a:bodyPr/>
          <a:lstStyle>
            <a:lvl1pPr>
              <a:defRPr/>
            </a:lvl1pPr>
          </a:lstStyle>
          <a:p>
            <a:fld id="{F731CA59-CE23-4375-969D-0EDB4F60C30B}" type="slidenum">
              <a:rPr lang="en-US" altLang="en-US"/>
              <a:pPr/>
              <a:t>‹#›</a:t>
            </a:fld>
            <a:endParaRPr lang="en-US" altLang="en-US"/>
          </a:p>
        </p:txBody>
      </p:sp>
      <p:sp>
        <p:nvSpPr>
          <p:cNvPr id="7" name="Date Placeholder 6">
            <a:extLst>
              <a:ext uri="{FF2B5EF4-FFF2-40B4-BE49-F238E27FC236}">
                <a16:creationId xmlns="" xmlns:a16="http://schemas.microsoft.com/office/drawing/2014/main" id="{9BB01DD5-323F-428F-BBC8-BFB788755FD5}"/>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3273866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3AA653-B77A-474A-979F-5FBF0A54185F}"/>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87947F2-D7EE-4F3E-9073-571AF08E1E65}"/>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4C08E9B-5D63-4B71-A271-38756A15C42B}"/>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 xmlns:a16="http://schemas.microsoft.com/office/drawing/2014/main" id="{542AF4B4-315E-4BD0-8218-C726B1217E22}"/>
              </a:ext>
            </a:extLst>
          </p:cNvPr>
          <p:cNvSpPr>
            <a:spLocks noGrp="1"/>
          </p:cNvSpPr>
          <p:nvPr>
            <p:ph sz="quarter" idx="3"/>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6C74A659-FBE4-4A2B-8808-6A19AFF76D65}"/>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24142A27-D463-4361-9D7B-2031E9FE9A8C}"/>
              </a:ext>
            </a:extLst>
          </p:cNvPr>
          <p:cNvSpPr>
            <a:spLocks noGrp="1"/>
          </p:cNvSpPr>
          <p:nvPr>
            <p:ph type="sldNum" sz="quarter" idx="11"/>
          </p:nvPr>
        </p:nvSpPr>
        <p:spPr>
          <a:xfrm>
            <a:off x="8737600" y="6248400"/>
            <a:ext cx="2844800" cy="457200"/>
          </a:xfrm>
        </p:spPr>
        <p:txBody>
          <a:bodyPr/>
          <a:lstStyle>
            <a:lvl1pPr>
              <a:defRPr/>
            </a:lvl1pPr>
          </a:lstStyle>
          <a:p>
            <a:fld id="{60D967F3-E6B7-4889-BA9A-DA4A1D3402A6}" type="slidenum">
              <a:rPr lang="en-US" altLang="en-US"/>
              <a:pPr/>
              <a:t>‹#›</a:t>
            </a:fld>
            <a:endParaRPr lang="en-US" altLang="en-US"/>
          </a:p>
        </p:txBody>
      </p:sp>
      <p:sp>
        <p:nvSpPr>
          <p:cNvPr id="8" name="Date Placeholder 7">
            <a:extLst>
              <a:ext uri="{FF2B5EF4-FFF2-40B4-BE49-F238E27FC236}">
                <a16:creationId xmlns="" xmlns:a16="http://schemas.microsoft.com/office/drawing/2014/main" id="{B81ED482-7F0A-444D-940C-C78B81AD5ED2}"/>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425612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129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FB1471-64E1-452C-8345-569BBECB6924}"/>
              </a:ext>
            </a:extLst>
          </p:cNvPr>
          <p:cNvSpPr>
            <a:spLocks noGrp="1"/>
          </p:cNvSpPr>
          <p:nvPr>
            <p:ph type="title" sz="quarter"/>
          </p:nvPr>
        </p:nvSpPr>
        <p:spPr>
          <a:xfrm>
            <a:off x="609600" y="457200"/>
            <a:ext cx="10972800" cy="137160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502ED15-9991-41D7-B68A-8348D24927E8}"/>
              </a:ext>
            </a:extLst>
          </p:cNvPr>
          <p:cNvSpPr>
            <a:spLocks noGrp="1"/>
          </p:cNvSpPr>
          <p:nvPr>
            <p:ph sz="quarter" idx="1"/>
          </p:nvPr>
        </p:nvSpPr>
        <p:spPr>
          <a:xfrm>
            <a:off x="609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6ED2CB1-AC7C-48CB-96FD-BFB9E26E857E}"/>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 xmlns:a16="http://schemas.microsoft.com/office/drawing/2014/main" id="{4AECFC4B-9E2C-4989-99CC-CE5D5D4E9154}"/>
              </a:ext>
            </a:extLst>
          </p:cNvPr>
          <p:cNvSpPr>
            <a:spLocks noGrp="1"/>
          </p:cNvSpPr>
          <p:nvPr>
            <p:ph sz="quarter" idx="3"/>
          </p:nvPr>
        </p:nvSpPr>
        <p:spPr>
          <a:xfrm>
            <a:off x="609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 xmlns:a16="http://schemas.microsoft.com/office/drawing/2014/main" id="{6796052C-F576-4395-BC5C-CF47B3BE3153}"/>
              </a:ext>
            </a:extLst>
          </p:cNvPr>
          <p:cNvSpPr>
            <a:spLocks noGrp="1"/>
          </p:cNvSpPr>
          <p:nvPr>
            <p:ph sz="quarter" idx="4"/>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 xmlns:a16="http://schemas.microsoft.com/office/drawing/2014/main" id="{017F4D84-4ED4-4E7A-A106-B628F24602D9}"/>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 xmlns:a16="http://schemas.microsoft.com/office/drawing/2014/main" id="{0C50CFC5-0B56-40A2-AC5F-285E2B0C7DA3}"/>
              </a:ext>
            </a:extLst>
          </p:cNvPr>
          <p:cNvSpPr>
            <a:spLocks noGrp="1"/>
          </p:cNvSpPr>
          <p:nvPr>
            <p:ph type="sldNum" sz="quarter" idx="11"/>
          </p:nvPr>
        </p:nvSpPr>
        <p:spPr>
          <a:xfrm>
            <a:off x="8737600" y="6248400"/>
            <a:ext cx="2844800" cy="457200"/>
          </a:xfrm>
        </p:spPr>
        <p:txBody>
          <a:bodyPr/>
          <a:lstStyle>
            <a:lvl1pPr>
              <a:defRPr/>
            </a:lvl1pPr>
          </a:lstStyle>
          <a:p>
            <a:fld id="{00F8CD23-B534-4C5C-83B2-D3DAB72CA194}" type="slidenum">
              <a:rPr lang="en-US" altLang="en-US"/>
              <a:pPr/>
              <a:t>‹#›</a:t>
            </a:fld>
            <a:endParaRPr lang="en-US" altLang="en-US"/>
          </a:p>
        </p:txBody>
      </p:sp>
      <p:sp>
        <p:nvSpPr>
          <p:cNvPr id="9" name="Date Placeholder 8">
            <a:extLst>
              <a:ext uri="{FF2B5EF4-FFF2-40B4-BE49-F238E27FC236}">
                <a16:creationId xmlns="" xmlns:a16="http://schemas.microsoft.com/office/drawing/2014/main" id="{2B18B402-AF14-4B40-BDD1-1D935E062C8E}"/>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83831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5CC0FE-015C-4E19-9714-F0158F05EE3D}"/>
              </a:ext>
            </a:extLst>
          </p:cNvPr>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AFF343-7248-44B1-8162-4A4C024E6561}"/>
              </a:ext>
            </a:extLst>
          </p:cNvPr>
          <p:cNvSpPr>
            <a:spLocks noGrp="1"/>
          </p:cNvSpPr>
          <p:nvPr>
            <p:ph sz="quarter" idx="1"/>
          </p:nvPr>
        </p:nvSpPr>
        <p:spPr>
          <a:xfrm>
            <a:off x="609600" y="1719264"/>
            <a:ext cx="5384800" cy="21288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18F8640-FDDA-4702-A339-8BEA0F1E909F}"/>
              </a:ext>
            </a:extLst>
          </p:cNvPr>
          <p:cNvSpPr>
            <a:spLocks noGrp="1"/>
          </p:cNvSpPr>
          <p:nvPr>
            <p:ph sz="quarter" idx="2"/>
          </p:nvPr>
        </p:nvSpPr>
        <p:spPr>
          <a:xfrm>
            <a:off x="609600" y="4000501"/>
            <a:ext cx="5384800" cy="213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D11DF63-5FF1-42C1-96E1-AC46791708D2}"/>
              </a:ext>
            </a:extLst>
          </p:cNvPr>
          <p:cNvSpPr>
            <a:spLocks noGrp="1"/>
          </p:cNvSpPr>
          <p:nvPr>
            <p:ph type="body" sz="half" idx="3"/>
          </p:nvPr>
        </p:nvSpPr>
        <p:spPr>
          <a:xfrm>
            <a:off x="6197600" y="1719263"/>
            <a:ext cx="5384800" cy="441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 xmlns:a16="http://schemas.microsoft.com/office/drawing/2014/main" id="{B466F082-DA4E-4B36-A76E-BC9BE9CBDC02}"/>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 xmlns:a16="http://schemas.microsoft.com/office/drawing/2014/main" id="{612C572E-C9BD-4232-B2DC-734F467590C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 xmlns:a16="http://schemas.microsoft.com/office/drawing/2014/main" id="{0858E003-C2B8-494E-A853-0301748CD83E}"/>
              </a:ext>
            </a:extLst>
          </p:cNvPr>
          <p:cNvSpPr>
            <a:spLocks noGrp="1"/>
          </p:cNvSpPr>
          <p:nvPr>
            <p:ph type="sldNum" sz="quarter" idx="12"/>
          </p:nvPr>
        </p:nvSpPr>
        <p:spPr>
          <a:xfrm>
            <a:off x="8737600" y="6248400"/>
            <a:ext cx="2844800" cy="457200"/>
          </a:xfrm>
        </p:spPr>
        <p:txBody>
          <a:bodyPr/>
          <a:lstStyle>
            <a:lvl1pPr>
              <a:defRPr/>
            </a:lvl1pPr>
          </a:lstStyle>
          <a:p>
            <a:fld id="{0A208146-2B2A-4146-9DCA-07BFA3173CB3}" type="slidenum">
              <a:rPr lang="en-US" altLang="en-US"/>
              <a:pPr/>
              <a:t>‹#›</a:t>
            </a:fld>
            <a:endParaRPr lang="en-US" altLang="en-US"/>
          </a:p>
        </p:txBody>
      </p:sp>
    </p:spTree>
    <p:extLst>
      <p:ext uri="{BB962C8B-B14F-4D97-AF65-F5344CB8AC3E}">
        <p14:creationId xmlns:p14="http://schemas.microsoft.com/office/powerpoint/2010/main" val="224311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764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4877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15973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4262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6255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0692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7729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2678771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r" defTabSz="914400" rtl="0" eaLnBrk="1" latinLnBrk="0" hangingPunct="1">
        <a:lnSpc>
          <a:spcPct val="90000"/>
        </a:lnSpc>
        <a:spcBef>
          <a:spcPct val="0"/>
        </a:spcBef>
        <a:buNone/>
        <a:defRPr sz="4000" b="0" i="0" u="none"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g"/><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g"/><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hyperlink" Target="file:///C:\Users\fmfd1\Desktop\Disaster%20Site%20Worker\Disaster%20Site%20Worker%20Files\5600%20Course%20Manual\04%20Respiratory%20Protection_2dm.ppt" TargetMode="Externa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hyperlink" Target="MODULE%207%20ICS%20UC.pptx" TargetMode="External"/><Relationship Id="rId5" Type="http://schemas.microsoft.com/office/2007/relationships/hdphoto" Target="../media/hdphoto4.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hyperlink" Target="https://www.osha.gov/SLTC/hazardouswaste/training/decon.html" TargetMode="Externa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 xmlns:a16="http://schemas.microsoft.com/office/drawing/2014/main" id="{DB31055D-0EB9-432F-A348-5BC8A9064E8B}"/>
              </a:ext>
            </a:extLst>
          </p:cNvPr>
          <p:cNvSpPr>
            <a:spLocks noGrp="1" noChangeArrowheads="1"/>
          </p:cNvSpPr>
          <p:nvPr>
            <p:ph type="ctrTitle"/>
          </p:nvPr>
        </p:nvSpPr>
        <p:spPr>
          <a:xfrm>
            <a:off x="190500" y="441959"/>
            <a:ext cx="11811000" cy="2209800"/>
          </a:xfrm>
        </p:spPr>
        <p:txBody>
          <a:bodyPr/>
          <a:lstStyle/>
          <a:p>
            <a:pPr algn="ctr"/>
            <a:r>
              <a:rPr lang="en-US" altLang="en-US" dirty="0">
                <a:solidFill>
                  <a:schemeClr val="tx1"/>
                </a:solidFill>
                <a:effectLst>
                  <a:outerShdw blurRad="38100" dist="38100" dir="2700000" algn="tl">
                    <a:srgbClr val="000000">
                      <a:alpha val="43137"/>
                    </a:srgbClr>
                  </a:outerShdw>
                </a:effectLst>
              </a:rPr>
              <a:t>Disaster Site Worker Safety</a:t>
            </a:r>
          </a:p>
        </p:txBody>
      </p:sp>
      <p:sp>
        <p:nvSpPr>
          <p:cNvPr id="2051" name="Rectangle 3">
            <a:extLst>
              <a:ext uri="{FF2B5EF4-FFF2-40B4-BE49-F238E27FC236}">
                <a16:creationId xmlns="" xmlns:a16="http://schemas.microsoft.com/office/drawing/2014/main" id="{8340F67D-590E-48D6-9E7B-B81F0AECB75F}"/>
              </a:ext>
            </a:extLst>
          </p:cNvPr>
          <p:cNvSpPr>
            <a:spLocks noGrp="1" noChangeArrowheads="1"/>
          </p:cNvSpPr>
          <p:nvPr>
            <p:ph type="subTitle" idx="1"/>
          </p:nvPr>
        </p:nvSpPr>
        <p:spPr>
          <a:xfrm>
            <a:off x="4267200" y="2676939"/>
            <a:ext cx="6019800" cy="762000"/>
          </a:xfrm>
        </p:spPr>
        <p:txBody>
          <a:bodyPr>
            <a:normAutofit/>
          </a:bodyPr>
          <a:lstStyle/>
          <a:p>
            <a:r>
              <a:rPr lang="en-US" altLang="en-US" sz="2400" dirty="0">
                <a:effectLst>
                  <a:outerShdw blurRad="38100" dist="38100" dir="2700000" algn="tl">
                    <a:srgbClr val="000000">
                      <a:alpha val="43137"/>
                    </a:srgbClr>
                  </a:outerShdw>
                </a:effectLst>
              </a:rPr>
              <a:t>Decontamination</a:t>
            </a:r>
          </a:p>
        </p:txBody>
      </p:sp>
      <p:sp>
        <p:nvSpPr>
          <p:cNvPr id="12" name="Rectangle 18">
            <a:extLst>
              <a:ext uri="{FF2B5EF4-FFF2-40B4-BE49-F238E27FC236}">
                <a16:creationId xmlns="" xmlns:a16="http://schemas.microsoft.com/office/drawing/2014/main" id="{0674D46B-91D2-43C3-80F7-EB5087A81290}"/>
              </a:ext>
            </a:extLst>
          </p:cNvPr>
          <p:cNvSpPr>
            <a:spLocks noGrp="1" noChangeArrowheads="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B7CB0-96F5-4A15-8CFC-4245DF47495D}"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grpSp>
        <p:nvGrpSpPr>
          <p:cNvPr id="2053" name="Group 5">
            <a:extLst>
              <a:ext uri="{FF2B5EF4-FFF2-40B4-BE49-F238E27FC236}">
                <a16:creationId xmlns="" xmlns:a16="http://schemas.microsoft.com/office/drawing/2014/main" id="{71F98EB8-B8B2-43F0-9761-F346DEF0EEBE}"/>
              </a:ext>
            </a:extLst>
          </p:cNvPr>
          <p:cNvGrpSpPr>
            <a:grpSpLocks/>
          </p:cNvGrpSpPr>
          <p:nvPr/>
        </p:nvGrpSpPr>
        <p:grpSpPr bwMode="auto">
          <a:xfrm>
            <a:off x="3464417" y="3225580"/>
            <a:ext cx="6893227" cy="1243389"/>
            <a:chOff x="1392" y="2112"/>
            <a:chExt cx="3881" cy="486"/>
          </a:xfrm>
        </p:grpSpPr>
        <p:pic>
          <p:nvPicPr>
            <p:cNvPr id="2054" name="Picture 6" descr="wa-3-01-quake-avan">
              <a:extLst>
                <a:ext uri="{FF2B5EF4-FFF2-40B4-BE49-F238E27FC236}">
                  <a16:creationId xmlns="" xmlns:a16="http://schemas.microsoft.com/office/drawing/2014/main" id="{5C03B5D9-F319-4939-9CF9-EB44EC553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7" descr="Mailbox5">
              <a:extLst>
                <a:ext uri="{FF2B5EF4-FFF2-40B4-BE49-F238E27FC236}">
                  <a16:creationId xmlns="" xmlns:a16="http://schemas.microsoft.com/office/drawing/2014/main" id="{AA9A6530-995B-41D1-9645-65AD32DCE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6" name="Picture 8" descr="terroist with weapon">
              <a:extLst>
                <a:ext uri="{FF2B5EF4-FFF2-40B4-BE49-F238E27FC236}">
                  <a16:creationId xmlns="" xmlns:a16="http://schemas.microsoft.com/office/drawing/2014/main" id="{7C4F08C4-9BB3-40D8-8F78-8DE3B10C4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6" y="2112"/>
              <a:ext cx="60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9" descr="Responder level B">
              <a:extLst>
                <a:ext uri="{FF2B5EF4-FFF2-40B4-BE49-F238E27FC236}">
                  <a16:creationId xmlns="" xmlns:a16="http://schemas.microsoft.com/office/drawing/2014/main" id="{BF290CDB-FCA5-4410-9C85-893763366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2112"/>
              <a:ext cx="720"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0" descr="triage4">
              <a:extLst>
                <a:ext uri="{FF2B5EF4-FFF2-40B4-BE49-F238E27FC236}">
                  <a16:creationId xmlns="" xmlns:a16="http://schemas.microsoft.com/office/drawing/2014/main" id="{3DED5FBA-10BF-4B80-BEB0-B614D3D551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 y="2112"/>
              <a:ext cx="639"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descr="comfort">
              <a:extLst>
                <a:ext uri="{FF2B5EF4-FFF2-40B4-BE49-F238E27FC236}">
                  <a16:creationId xmlns="" xmlns:a16="http://schemas.microsoft.com/office/drawing/2014/main" id="{D5A67D9A-687A-414B-B751-FE4C16498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6" y="2112"/>
              <a:ext cx="617" cy="48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2418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177" y="319333"/>
            <a:ext cx="9753599" cy="1308294"/>
          </a:xfrm>
        </p:spPr>
        <p:txBody>
          <a:bodyPr>
            <a:normAutofit/>
          </a:bodyPr>
          <a:lstStyle/>
          <a:p>
            <a:r>
              <a:rPr lang="en-US" sz="4400" b="1" dirty="0">
                <a:effectLst>
                  <a:outerShdw blurRad="38100" dist="38100" dir="2700000" algn="tl">
                    <a:srgbClr val="000000">
                      <a:alpha val="43137"/>
                    </a:srgbClr>
                  </a:outerShdw>
                </a:effectLst>
              </a:rPr>
              <a:t>          Decontamination Equipment</a:t>
            </a:r>
          </a:p>
        </p:txBody>
      </p:sp>
      <p:sp>
        <p:nvSpPr>
          <p:cNvPr id="3" name="Content Placeholder 2"/>
          <p:cNvSpPr>
            <a:spLocks noGrp="1"/>
          </p:cNvSpPr>
          <p:nvPr>
            <p:ph idx="1"/>
          </p:nvPr>
        </p:nvSpPr>
        <p:spPr>
          <a:xfrm>
            <a:off x="337548" y="1627627"/>
            <a:ext cx="7165298" cy="4738045"/>
          </a:xfrm>
        </p:spPr>
        <p:txBody>
          <a:bodyPr>
            <a:normAutofit fontScale="92500" lnSpcReduction="10000"/>
          </a:bodyPr>
          <a:lstStyle/>
          <a:p>
            <a:r>
              <a:rPr lang="en-US" sz="2800" dirty="0">
                <a:effectLst>
                  <a:outerShdw blurRad="38100" dist="38100" dir="2700000" algn="tl">
                    <a:srgbClr val="000000">
                      <a:alpha val="43137"/>
                    </a:srgbClr>
                  </a:outerShdw>
                </a:effectLst>
                <a:latin typeface="Century Gothic" panose="020B0502020202020204" pitchFamily="34" charset="0"/>
              </a:rPr>
              <a:t>Basic equipment for site worker decontamination should include, ground tarps, kiddie pools, buckets and brushes, hoses or water sprayers, soap, bleach, trash bags and trash receptacles to discard outer wear PPE.</a:t>
            </a:r>
          </a:p>
          <a:p>
            <a:r>
              <a:rPr lang="en-US" sz="2800" dirty="0">
                <a:effectLst>
                  <a:outerShdw blurRad="38100" dist="38100" dir="2700000" algn="tl">
                    <a:srgbClr val="000000">
                      <a:alpha val="43137"/>
                    </a:srgbClr>
                  </a:outerShdw>
                </a:effectLst>
                <a:latin typeface="Century Gothic" panose="020B0502020202020204" pitchFamily="34" charset="0"/>
              </a:rPr>
              <a:t>Shower facilities although sometimes difficult within the disaster site area should be established or made available as decontamination of the body is also a priority during these site work hours as the contaminates will adhere to the skin and needs to be removed.  </a:t>
            </a:r>
          </a:p>
        </p:txBody>
      </p:sp>
      <p:pic>
        <p:nvPicPr>
          <p:cNvPr id="6" name="Picture 5">
            <a:extLst>
              <a:ext uri="{FF2B5EF4-FFF2-40B4-BE49-F238E27FC236}">
                <a16:creationId xmlns="" xmlns:a16="http://schemas.microsoft.com/office/drawing/2014/main" id="{4E45C27E-6FC1-4B5A-B056-A8003C795F9C}"/>
              </a:ext>
            </a:extLst>
          </p:cNvPr>
          <p:cNvPicPr>
            <a:picLocks noChangeAspect="1"/>
          </p:cNvPicPr>
          <p:nvPr/>
        </p:nvPicPr>
        <p:blipFill>
          <a:blip r:embed="rId3"/>
          <a:stretch>
            <a:fillRect/>
          </a:stretch>
        </p:blipFill>
        <p:spPr>
          <a:xfrm>
            <a:off x="7502846" y="1627627"/>
            <a:ext cx="4581302" cy="5117979"/>
          </a:xfrm>
          <a:prstGeom prst="rect">
            <a:avLst/>
          </a:prstGeom>
        </p:spPr>
      </p:pic>
    </p:spTree>
    <p:custDataLst>
      <p:tags r:id="rId1"/>
    </p:custDataLst>
    <p:extLst>
      <p:ext uri="{BB962C8B-B14F-4D97-AF65-F5344CB8AC3E}">
        <p14:creationId xmlns:p14="http://schemas.microsoft.com/office/powerpoint/2010/main" val="35183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74" y="309492"/>
            <a:ext cx="8163951" cy="1308294"/>
          </a:xfrm>
        </p:spPr>
        <p:txBody>
          <a:bodyPr>
            <a:normAutofit/>
          </a:bodyPr>
          <a:lstStyle/>
          <a:p>
            <a:r>
              <a:rPr lang="en-US" sz="4400" b="1" dirty="0">
                <a:effectLst>
                  <a:outerShdw blurRad="38100" dist="38100" dir="2700000" algn="tl">
                    <a:srgbClr val="000000">
                      <a:alpha val="43137"/>
                    </a:srgbClr>
                  </a:outerShdw>
                </a:effectLst>
              </a:rPr>
              <a:t>          Decontamination support Equipment</a:t>
            </a:r>
          </a:p>
        </p:txBody>
      </p:sp>
      <p:sp>
        <p:nvSpPr>
          <p:cNvPr id="3" name="Content Placeholder 2"/>
          <p:cNvSpPr>
            <a:spLocks noGrp="1"/>
          </p:cNvSpPr>
          <p:nvPr>
            <p:ph idx="1"/>
          </p:nvPr>
        </p:nvSpPr>
        <p:spPr>
          <a:xfrm>
            <a:off x="337548" y="1617786"/>
            <a:ext cx="5250452" cy="4751882"/>
          </a:xfrm>
        </p:spPr>
        <p:txBody>
          <a:bodyPr>
            <a:normAutofit/>
          </a:bodyPr>
          <a:lstStyle/>
          <a:p>
            <a:pPr marL="0" indent="0">
              <a:buNone/>
            </a:pPr>
            <a:r>
              <a:rPr lang="en-US" sz="2800" b="1" dirty="0">
                <a:effectLst>
                  <a:outerShdw blurRad="38100" dist="38100" dir="2700000" algn="tl">
                    <a:srgbClr val="000000">
                      <a:alpha val="43137"/>
                    </a:srgbClr>
                  </a:outerShdw>
                </a:effectLst>
                <a:latin typeface="Century Gothic" panose="020B0502020202020204" pitchFamily="34" charset="0"/>
              </a:rPr>
              <a:t>Shower facilities </a:t>
            </a:r>
          </a:p>
          <a:p>
            <a:r>
              <a:rPr lang="en-US" sz="2800" dirty="0">
                <a:effectLst>
                  <a:outerShdw blurRad="38100" dist="38100" dir="2700000" algn="tl">
                    <a:srgbClr val="000000">
                      <a:alpha val="43137"/>
                    </a:srgbClr>
                  </a:outerShdw>
                </a:effectLst>
                <a:latin typeface="Century Gothic" panose="020B0502020202020204" pitchFamily="34" charset="0"/>
              </a:rPr>
              <a:t>Should be established or made available.</a:t>
            </a:r>
          </a:p>
          <a:p>
            <a:r>
              <a:rPr lang="en-US" sz="2800" dirty="0">
                <a:effectLst>
                  <a:outerShdw blurRad="38100" dist="38100" dir="2700000" algn="tl">
                    <a:srgbClr val="000000">
                      <a:alpha val="43137"/>
                    </a:srgbClr>
                  </a:outerShdw>
                </a:effectLst>
                <a:latin typeface="Century Gothic" panose="020B0502020202020204" pitchFamily="34" charset="0"/>
              </a:rPr>
              <a:t>Decontamination of the body is also a priority during these site work hours as the contaminates will adhere to the skin and needs to be removed.  </a:t>
            </a:r>
          </a:p>
        </p:txBody>
      </p:sp>
      <p:pic>
        <p:nvPicPr>
          <p:cNvPr id="6" name="Picture 5">
            <a:extLst>
              <a:ext uri="{FF2B5EF4-FFF2-40B4-BE49-F238E27FC236}">
                <a16:creationId xmlns="" xmlns:a16="http://schemas.microsoft.com/office/drawing/2014/main" id="{4E45C27E-6FC1-4B5A-B056-A8003C795F9C}"/>
              </a:ext>
            </a:extLst>
          </p:cNvPr>
          <p:cNvPicPr>
            <a:picLocks noChangeAspect="1"/>
          </p:cNvPicPr>
          <p:nvPr/>
        </p:nvPicPr>
        <p:blipFill>
          <a:blip r:embed="rId3"/>
          <a:stretch>
            <a:fillRect/>
          </a:stretch>
        </p:blipFill>
        <p:spPr>
          <a:xfrm>
            <a:off x="5588000" y="1839778"/>
            <a:ext cx="6118896" cy="4079264"/>
          </a:xfrm>
          <a:prstGeom prst="rect">
            <a:avLst/>
          </a:prstGeom>
        </p:spPr>
      </p:pic>
    </p:spTree>
    <p:custDataLst>
      <p:tags r:id="rId1"/>
    </p:custDataLst>
    <p:extLst>
      <p:ext uri="{BB962C8B-B14F-4D97-AF65-F5344CB8AC3E}">
        <p14:creationId xmlns:p14="http://schemas.microsoft.com/office/powerpoint/2010/main" val="330291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1983" y="245097"/>
            <a:ext cx="8163951" cy="1308294"/>
          </a:xfrm>
        </p:spPr>
        <p:txBody>
          <a:bodyPr>
            <a:normAutofit/>
          </a:bodyPr>
          <a:lstStyle/>
          <a:p>
            <a:r>
              <a:rPr lang="en-US" sz="4400" b="1" dirty="0">
                <a:effectLst>
                  <a:outerShdw blurRad="38100" dist="38100" dir="2700000" algn="tl">
                    <a:srgbClr val="000000">
                      <a:alpha val="43137"/>
                    </a:srgbClr>
                  </a:outerShdw>
                </a:effectLst>
                <a:latin typeface="Bookman Old Style" panose="02050604050505020204" pitchFamily="18" charset="0"/>
              </a:rPr>
              <a:t>          </a:t>
            </a:r>
            <a:r>
              <a:rPr lang="en-US" sz="4400" b="1" dirty="0">
                <a:effectLst>
                  <a:outerShdw blurRad="38100" dist="38100" dir="2700000" algn="tl">
                    <a:srgbClr val="000000">
                      <a:alpha val="43137"/>
                    </a:srgbClr>
                  </a:outerShdw>
                </a:effectLst>
              </a:rPr>
              <a:t>Decontamination</a:t>
            </a:r>
            <a:br>
              <a:rPr lang="en-US" sz="44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support equipment</a:t>
            </a:r>
          </a:p>
        </p:txBody>
      </p:sp>
      <p:sp>
        <p:nvSpPr>
          <p:cNvPr id="3" name="Content Placeholder 2"/>
          <p:cNvSpPr>
            <a:spLocks noGrp="1"/>
          </p:cNvSpPr>
          <p:nvPr>
            <p:ph idx="1"/>
          </p:nvPr>
        </p:nvSpPr>
        <p:spPr>
          <a:xfrm>
            <a:off x="6102979" y="1999339"/>
            <a:ext cx="6054679" cy="4858661"/>
          </a:xfrm>
        </p:spPr>
        <p:txBody>
          <a:bodyPr>
            <a:normAutofit/>
          </a:bodyPr>
          <a:lstStyle/>
          <a:p>
            <a:pPr marL="0" indent="0">
              <a:buNone/>
            </a:pPr>
            <a:r>
              <a:rPr lang="en-US" sz="2800" b="1" dirty="0">
                <a:effectLst>
                  <a:outerShdw blurRad="38100" dist="38100" dir="2700000" algn="tl">
                    <a:srgbClr val="000000">
                      <a:alpha val="43137"/>
                    </a:srgbClr>
                  </a:outerShdw>
                </a:effectLst>
                <a:latin typeface="Century Gothic" panose="020B0502020202020204" pitchFamily="34" charset="0"/>
              </a:rPr>
              <a:t>Laundry facilities </a:t>
            </a:r>
          </a:p>
          <a:p>
            <a:r>
              <a:rPr lang="en-US" sz="2800" dirty="0">
                <a:effectLst>
                  <a:outerShdw blurRad="38100" dist="38100" dir="2700000" algn="tl">
                    <a:srgbClr val="000000">
                      <a:alpha val="43137"/>
                    </a:srgbClr>
                  </a:outerShdw>
                </a:effectLst>
                <a:latin typeface="Century Gothic" panose="020B0502020202020204" pitchFamily="34" charset="0"/>
              </a:rPr>
              <a:t>Should be established or made available.</a:t>
            </a:r>
          </a:p>
          <a:p>
            <a:r>
              <a:rPr lang="en-US" sz="2800" dirty="0">
                <a:effectLst>
                  <a:outerShdw blurRad="38100" dist="38100" dir="2700000" algn="tl">
                    <a:srgbClr val="000000">
                      <a:alpha val="43137"/>
                    </a:srgbClr>
                  </a:outerShdw>
                </a:effectLst>
                <a:latin typeface="Century Gothic" panose="020B0502020202020204" pitchFamily="34" charset="0"/>
              </a:rPr>
              <a:t>Clothing is also a priority during these site work hours as the contaminates may adhere to clothing.</a:t>
            </a:r>
          </a:p>
          <a:p>
            <a:r>
              <a:rPr lang="en-US" sz="2800" dirty="0">
                <a:effectLst>
                  <a:outerShdw blurRad="38100" dist="38100" dir="2700000" algn="tl">
                    <a:srgbClr val="000000">
                      <a:alpha val="43137"/>
                    </a:srgbClr>
                  </a:outerShdw>
                </a:effectLst>
                <a:latin typeface="Century Gothic" panose="020B0502020202020204" pitchFamily="34" charset="0"/>
              </a:rPr>
              <a:t> Clothing needs to be cleaned to remove contaminants.</a:t>
            </a:r>
          </a:p>
        </p:txBody>
      </p:sp>
      <p:pic>
        <p:nvPicPr>
          <p:cNvPr id="5" name="Picture 4">
            <a:extLst>
              <a:ext uri="{FF2B5EF4-FFF2-40B4-BE49-F238E27FC236}">
                <a16:creationId xmlns="" xmlns:a16="http://schemas.microsoft.com/office/drawing/2014/main" id="{F693FC51-FA6E-4647-804C-B79C93EB1ED6}"/>
              </a:ext>
            </a:extLst>
          </p:cNvPr>
          <p:cNvPicPr>
            <a:picLocks noChangeAspect="1"/>
          </p:cNvPicPr>
          <p:nvPr/>
        </p:nvPicPr>
        <p:blipFill>
          <a:blip r:embed="rId3"/>
          <a:stretch>
            <a:fillRect/>
          </a:stretch>
        </p:blipFill>
        <p:spPr>
          <a:xfrm>
            <a:off x="257576" y="1999339"/>
            <a:ext cx="5640947" cy="4591807"/>
          </a:xfrm>
          <a:prstGeom prst="rect">
            <a:avLst/>
          </a:prstGeom>
        </p:spPr>
      </p:pic>
    </p:spTree>
    <p:custDataLst>
      <p:tags r:id="rId1"/>
    </p:custDataLst>
    <p:extLst>
      <p:ext uri="{BB962C8B-B14F-4D97-AF65-F5344CB8AC3E}">
        <p14:creationId xmlns:p14="http://schemas.microsoft.com/office/powerpoint/2010/main" val="245908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1196" y="0"/>
            <a:ext cx="8163951" cy="1308294"/>
          </a:xfrm>
        </p:spPr>
        <p:txBody>
          <a:bodyPr>
            <a:normAutofit/>
          </a:bodyPr>
          <a:lstStyle/>
          <a:p>
            <a:r>
              <a:rPr lang="en-US" sz="4400" b="1" dirty="0">
                <a:effectLst>
                  <a:outerShdw blurRad="38100" dist="38100" dir="2700000" algn="tl">
                    <a:srgbClr val="000000">
                      <a:alpha val="43137"/>
                    </a:srgbClr>
                  </a:outerShdw>
                </a:effectLst>
                <a:latin typeface="Bookman Old Style" panose="02050604050505020204" pitchFamily="18" charset="0"/>
              </a:rPr>
              <a:t>          </a:t>
            </a:r>
            <a:r>
              <a:rPr lang="en-US" sz="4400" b="1" dirty="0">
                <a:effectLst>
                  <a:outerShdw blurRad="38100" dist="38100" dir="2700000" algn="tl">
                    <a:srgbClr val="000000">
                      <a:alpha val="43137"/>
                    </a:srgbClr>
                  </a:outerShdw>
                </a:effectLst>
              </a:rPr>
              <a:t>Decontamination</a:t>
            </a:r>
          </a:p>
        </p:txBody>
      </p:sp>
      <p:sp>
        <p:nvSpPr>
          <p:cNvPr id="3" name="Content Placeholder 2"/>
          <p:cNvSpPr>
            <a:spLocks noGrp="1"/>
          </p:cNvSpPr>
          <p:nvPr>
            <p:ph idx="1"/>
          </p:nvPr>
        </p:nvSpPr>
        <p:spPr>
          <a:xfrm>
            <a:off x="5576340" y="1530523"/>
            <a:ext cx="6510883" cy="5089845"/>
          </a:xfrm>
        </p:spPr>
        <p:txBody>
          <a:bodyPr>
            <a:normAutofit/>
          </a:bodyPr>
          <a:lstStyle/>
          <a:p>
            <a:r>
              <a:rPr lang="en-US" sz="2800" dirty="0">
                <a:effectLst>
                  <a:outerShdw blurRad="38100" dist="38100" dir="2700000" algn="tl">
                    <a:srgbClr val="000000">
                      <a:alpha val="43137"/>
                    </a:srgbClr>
                  </a:outerShdw>
                </a:effectLst>
                <a:latin typeface="Century Gothic" panose="020B0502020202020204" pitchFamily="34" charset="0"/>
              </a:rPr>
              <a:t>Workers should take special care when working around contaminants to insure that their PPE has not been permeated or compromised. </a:t>
            </a:r>
          </a:p>
          <a:p>
            <a:r>
              <a:rPr lang="en-US" sz="2800" dirty="0">
                <a:effectLst>
                  <a:outerShdw blurRad="38100" dist="38100" dir="2700000" algn="tl">
                    <a:srgbClr val="000000">
                      <a:alpha val="43137"/>
                    </a:srgbClr>
                  </a:outerShdw>
                </a:effectLst>
                <a:latin typeface="Century Gothic" panose="020B0502020202020204" pitchFamily="34" charset="0"/>
              </a:rPr>
              <a:t>Level C and D PPE only provide minimal protection against contaminants.</a:t>
            </a:r>
          </a:p>
          <a:p>
            <a:r>
              <a:rPr lang="en-US" sz="2800" dirty="0">
                <a:effectLst>
                  <a:outerShdw blurRad="38100" dist="38100" dir="2700000" algn="tl">
                    <a:srgbClr val="000000">
                      <a:alpha val="43137"/>
                    </a:srgbClr>
                  </a:outerShdw>
                </a:effectLst>
                <a:latin typeface="Century Gothic" panose="020B0502020202020204" pitchFamily="34" charset="0"/>
              </a:rPr>
              <a:t>Check the manufacturer’s guidelines on the permeation timelines of their products (i.e. Tyvek suits, gloves, boots).    </a:t>
            </a:r>
          </a:p>
        </p:txBody>
      </p:sp>
      <p:pic>
        <p:nvPicPr>
          <p:cNvPr id="6" name="Picture 5">
            <a:extLst>
              <a:ext uri="{FF2B5EF4-FFF2-40B4-BE49-F238E27FC236}">
                <a16:creationId xmlns="" xmlns:a16="http://schemas.microsoft.com/office/drawing/2014/main" id="{8D158CCE-21BE-420C-9677-50776116476B}"/>
              </a:ext>
            </a:extLst>
          </p:cNvPr>
          <p:cNvPicPr>
            <a:picLocks noChangeAspect="1"/>
          </p:cNvPicPr>
          <p:nvPr/>
        </p:nvPicPr>
        <p:blipFill>
          <a:blip r:embed="rId3"/>
          <a:stretch>
            <a:fillRect/>
          </a:stretch>
        </p:blipFill>
        <p:spPr>
          <a:xfrm>
            <a:off x="401850" y="1645919"/>
            <a:ext cx="5033034" cy="4859054"/>
          </a:xfrm>
          <a:prstGeom prst="rect">
            <a:avLst/>
          </a:prstGeom>
        </p:spPr>
      </p:pic>
    </p:spTree>
    <p:custDataLst>
      <p:tags r:id="rId1"/>
    </p:custDataLst>
    <p:extLst>
      <p:ext uri="{BB962C8B-B14F-4D97-AF65-F5344CB8AC3E}">
        <p14:creationId xmlns:p14="http://schemas.microsoft.com/office/powerpoint/2010/main" val="285827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a:extLst>
              <a:ext uri="{FF2B5EF4-FFF2-40B4-BE49-F238E27FC236}">
                <a16:creationId xmlns="" xmlns:a16="http://schemas.microsoft.com/office/drawing/2014/main" id="{E0033411-F79C-410A-8414-0FC9A71187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8D9AF4-690A-4F68-BD42-0DB0735DF74D}"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0243" name="Rectangle 2">
            <a:extLst>
              <a:ext uri="{FF2B5EF4-FFF2-40B4-BE49-F238E27FC236}">
                <a16:creationId xmlns="" xmlns:a16="http://schemas.microsoft.com/office/drawing/2014/main" id="{13CD0430-BB84-43D4-B50F-AEEFFD4EBA38}"/>
              </a:ext>
            </a:extLst>
          </p:cNvPr>
          <p:cNvSpPr>
            <a:spLocks noGrp="1" noChangeArrowheads="1"/>
          </p:cNvSpPr>
          <p:nvPr>
            <p:ph type="title"/>
          </p:nvPr>
        </p:nvSpPr>
        <p:spPr>
          <a:xfrm>
            <a:off x="1963153" y="563562"/>
            <a:ext cx="9966158" cy="1293028"/>
          </a:xfrm>
        </p:spPr>
        <p:txBody>
          <a:bodyPr>
            <a:normAutofit/>
          </a:bodyPr>
          <a:lstStyle/>
          <a:p>
            <a:pPr eaLnBrk="1" hangingPunct="1"/>
            <a:r>
              <a:rPr lang="en-US" altLang="en-US" sz="4400" b="1" dirty="0">
                <a:effectLst>
                  <a:outerShdw blurRad="38100" dist="38100" dir="2700000" algn="tl">
                    <a:srgbClr val="000000">
                      <a:alpha val="43137"/>
                    </a:srgbClr>
                  </a:outerShdw>
                </a:effectLst>
              </a:rPr>
              <a:t>Purpose for Decontamination</a:t>
            </a:r>
          </a:p>
        </p:txBody>
      </p:sp>
      <p:sp>
        <p:nvSpPr>
          <p:cNvPr id="10244" name="Rectangle 3">
            <a:extLst>
              <a:ext uri="{FF2B5EF4-FFF2-40B4-BE49-F238E27FC236}">
                <a16:creationId xmlns="" xmlns:a16="http://schemas.microsoft.com/office/drawing/2014/main" id="{F147B55F-5D53-4ABE-B0CC-5655CFA08575}"/>
              </a:ext>
            </a:extLst>
          </p:cNvPr>
          <p:cNvSpPr>
            <a:spLocks noGrp="1" noChangeArrowheads="1"/>
          </p:cNvSpPr>
          <p:nvPr>
            <p:ph type="body" idx="1"/>
          </p:nvPr>
        </p:nvSpPr>
        <p:spPr>
          <a:xfrm>
            <a:off x="299805" y="2277979"/>
            <a:ext cx="6646427" cy="4199021"/>
          </a:xfrm>
        </p:spPr>
        <p:txBody>
          <a:bodyPr>
            <a:normAutofit fontScale="92500"/>
          </a:bodyPr>
          <a:lstStyle/>
          <a:p>
            <a:pPr marL="0" indent="0" eaLnBrk="1" hangingPunct="1">
              <a:spcBef>
                <a:spcPct val="100000"/>
              </a:spcBef>
              <a:buNone/>
            </a:pPr>
            <a:r>
              <a:rPr lang="en-US" altLang="en-US" sz="2800" dirty="0" smtClean="0">
                <a:effectLst>
                  <a:outerShdw blurRad="38100" dist="38100" dir="2700000" algn="tl">
                    <a:srgbClr val="000000">
                      <a:alpha val="43137"/>
                    </a:srgbClr>
                  </a:outerShdw>
                </a:effectLst>
              </a:rPr>
              <a:t>Three </a:t>
            </a:r>
            <a:r>
              <a:rPr lang="en-US" altLang="en-US" sz="2800" dirty="0">
                <a:effectLst>
                  <a:outerShdw blurRad="38100" dist="38100" dir="2700000" algn="tl">
                    <a:srgbClr val="000000">
                      <a:alpha val="43137"/>
                    </a:srgbClr>
                  </a:outerShdw>
                </a:effectLst>
              </a:rPr>
              <a:t>most important reasons for decontaminating exposed workers are:</a:t>
            </a:r>
          </a:p>
          <a:p>
            <a:pPr marL="914400" lvl="1" indent="-457200" eaLnBrk="1" hangingPunct="1">
              <a:spcBef>
                <a:spcPct val="100000"/>
              </a:spcBef>
              <a:buFont typeface="+mj-lt"/>
              <a:buAutoNum type="arabicPeriod"/>
            </a:pPr>
            <a:r>
              <a:rPr lang="en-US" altLang="en-US" sz="2400" dirty="0">
                <a:effectLst>
                  <a:outerShdw blurRad="38100" dist="38100" dir="2700000" algn="tl">
                    <a:srgbClr val="000000">
                      <a:alpha val="43137"/>
                    </a:srgbClr>
                  </a:outerShdw>
                </a:effectLst>
              </a:rPr>
              <a:t>To remove </a:t>
            </a:r>
            <a:r>
              <a:rPr lang="en-US" altLang="en-US" sz="2400" dirty="0" smtClean="0">
                <a:effectLst>
                  <a:outerShdw blurRad="38100" dist="38100" dir="2700000" algn="tl">
                    <a:srgbClr val="000000">
                      <a:alpha val="43137"/>
                    </a:srgbClr>
                  </a:outerShdw>
                </a:effectLst>
              </a:rPr>
              <a:t>containments </a:t>
            </a:r>
            <a:r>
              <a:rPr lang="en-US" altLang="en-US" sz="2400" dirty="0">
                <a:effectLst>
                  <a:outerShdw blurRad="38100" dist="38100" dir="2700000" algn="tl">
                    <a:srgbClr val="000000">
                      <a:alpha val="43137"/>
                    </a:srgbClr>
                  </a:outerShdw>
                </a:effectLst>
              </a:rPr>
              <a:t>from the workers personnel protective equipment and the workers themselves.</a:t>
            </a:r>
          </a:p>
          <a:p>
            <a:pPr marL="914400" lvl="1" indent="-457200" eaLnBrk="1" hangingPunct="1">
              <a:spcBef>
                <a:spcPct val="100000"/>
              </a:spcBef>
              <a:buFont typeface="+mj-lt"/>
              <a:buAutoNum type="arabicPeriod"/>
            </a:pPr>
            <a:r>
              <a:rPr lang="en-US" altLang="en-US" sz="2400" dirty="0">
                <a:effectLst>
                  <a:outerShdw blurRad="38100" dist="38100" dir="2700000" algn="tl">
                    <a:srgbClr val="000000">
                      <a:alpha val="43137"/>
                    </a:srgbClr>
                  </a:outerShdw>
                </a:effectLst>
              </a:rPr>
              <a:t>To protect workers from secondary transfer exposures.</a:t>
            </a:r>
          </a:p>
          <a:p>
            <a:pPr marL="914400" lvl="1" indent="-457200" eaLnBrk="1" hangingPunct="1">
              <a:spcBef>
                <a:spcPct val="100000"/>
              </a:spcBef>
              <a:buFont typeface="+mj-lt"/>
              <a:buAutoNum type="arabicPeriod"/>
            </a:pPr>
            <a:r>
              <a:rPr lang="en-US" altLang="en-US" sz="2400" dirty="0">
                <a:effectLst>
                  <a:outerShdw blurRad="38100" dist="38100" dir="2700000" algn="tl">
                    <a:srgbClr val="000000">
                      <a:alpha val="43137"/>
                    </a:srgbClr>
                  </a:outerShdw>
                </a:effectLst>
              </a:rPr>
              <a:t>To provide </a:t>
            </a:r>
            <a:r>
              <a:rPr lang="en-US" altLang="en-US" sz="2400" dirty="0" smtClean="0">
                <a:effectLst>
                  <a:outerShdw blurRad="38100" dist="38100" dir="2700000" algn="tl">
                    <a:srgbClr val="000000">
                      <a:alpha val="43137"/>
                    </a:srgbClr>
                  </a:outerShdw>
                </a:effectLst>
              </a:rPr>
              <a:t>worker </a:t>
            </a:r>
            <a:r>
              <a:rPr lang="en-US" altLang="en-US" sz="2400" dirty="0">
                <a:effectLst>
                  <a:outerShdw blurRad="38100" dist="38100" dir="2700000" algn="tl">
                    <a:srgbClr val="000000">
                      <a:alpha val="43137"/>
                    </a:srgbClr>
                  </a:outerShdw>
                </a:effectLst>
              </a:rPr>
              <a:t>with psychological comfort.</a:t>
            </a:r>
          </a:p>
        </p:txBody>
      </p:sp>
      <p:pic>
        <p:nvPicPr>
          <p:cNvPr id="2" name="Picture 1">
            <a:extLst>
              <a:ext uri="{FF2B5EF4-FFF2-40B4-BE49-F238E27FC236}">
                <a16:creationId xmlns="" xmlns:a16="http://schemas.microsoft.com/office/drawing/2014/main" id="{EDF8E5C8-BA2B-4041-AEB3-85BF904B5B78}"/>
              </a:ext>
            </a:extLst>
          </p:cNvPr>
          <p:cNvPicPr>
            <a:picLocks noChangeAspect="1"/>
          </p:cNvPicPr>
          <p:nvPr/>
        </p:nvPicPr>
        <p:blipFill>
          <a:blip r:embed="rId3"/>
          <a:stretch>
            <a:fillRect/>
          </a:stretch>
        </p:blipFill>
        <p:spPr>
          <a:xfrm>
            <a:off x="7371640" y="2452875"/>
            <a:ext cx="4346825" cy="3792041"/>
          </a:xfrm>
          <a:prstGeom prst="rect">
            <a:avLst/>
          </a:prstGeom>
        </p:spPr>
      </p:pic>
    </p:spTree>
    <p:custDataLst>
      <p:tags r:id="rId1"/>
    </p:custDataLst>
    <p:extLst>
      <p:ext uri="{BB962C8B-B14F-4D97-AF65-F5344CB8AC3E}">
        <p14:creationId xmlns:p14="http://schemas.microsoft.com/office/powerpoint/2010/main" val="270020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1" name="Rectangle 72">
            <a:extLst>
              <a:ext uri="{FF2B5EF4-FFF2-40B4-BE49-F238E27FC236}">
                <a16:creationId xmlns="" xmlns:a16="http://schemas.microsoft.com/office/drawing/2014/main" id="{1EA5387D-64D8-4D6C-B109-FF4E81DF609A}"/>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 xmlns:a16="http://schemas.microsoft.com/office/drawing/2014/main" id="{3CF48924-8919-4563-A29E-71A9DCBA8311}"/>
              </a:ext>
            </a:extLst>
          </p:cNvPr>
          <p:cNvPicPr>
            <a:picLocks noChangeAspect="1"/>
          </p:cNvPicPr>
          <p:nvPr/>
        </p:nvPicPr>
        <p:blipFill rotWithShape="1">
          <a:blip r:embed="rId3">
            <a:duotone>
              <a:prstClr val="black"/>
              <a:schemeClr val="tx2">
                <a:tint val="45000"/>
                <a:satMod val="400000"/>
              </a:schemeClr>
            </a:duotone>
            <a:alphaModFix amt="30000"/>
            <a:extLst>
              <a:ext uri="{BEBA8EAE-BF5A-486C-A8C5-ECC9F3942E4B}">
                <a14:imgProps xmlns:a14="http://schemas.microsoft.com/office/drawing/2010/main">
                  <a14:imgLayer r:embed="rId4">
                    <a14:imgEffect>
                      <a14:brightnessContrast bright="40000" contrast="-20000"/>
                    </a14:imgEffect>
                  </a14:imgLayer>
                </a14:imgProps>
              </a:ext>
            </a:extLst>
          </a:blip>
          <a:srcRect t="14546" b="10454"/>
          <a:stretch/>
        </p:blipFill>
        <p:spPr>
          <a:xfrm>
            <a:off x="20" y="15000"/>
            <a:ext cx="12191980" cy="6857990"/>
          </a:xfrm>
          <a:prstGeom prst="rect">
            <a:avLst/>
          </a:prstGeom>
        </p:spPr>
      </p:pic>
      <p:pic>
        <p:nvPicPr>
          <p:cNvPr id="10252" name="Picture 74">
            <a:extLst>
              <a:ext uri="{FF2B5EF4-FFF2-40B4-BE49-F238E27FC236}">
                <a16:creationId xmlns="" xmlns:a16="http://schemas.microsoft.com/office/drawing/2014/main" id="{6319FFD2-07B5-4029-BFB3-26FCFCC2F1B8}"/>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242" name="Slide Number Placeholder 5">
            <a:extLst>
              <a:ext uri="{FF2B5EF4-FFF2-40B4-BE49-F238E27FC236}">
                <a16:creationId xmlns="" xmlns:a16="http://schemas.microsoft.com/office/drawing/2014/main" id="{E0033411-F79C-410A-8414-0FC9A71187A5}"/>
              </a:ext>
            </a:extLst>
          </p:cNvPr>
          <p:cNvSpPr>
            <a:spLocks noGrp="1"/>
          </p:cNvSpPr>
          <p:nvPr>
            <p:ph type="sldNum" sz="quarter" idx="12"/>
          </p:nvPr>
        </p:nvSpPr>
        <p:spPr>
          <a:xfrm>
            <a:off x="8763000" y="38100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018D9AF4-690A-4F68-BD42-0DB0735DF74D}" type="slidenum">
              <a:rPr kumimoji="0" lang="en-US" altLang="en-US" sz="1050" b="0" i="0" u="none" strike="noStrike" kern="1200" cap="none" spc="0" normalizeH="0" baseline="0" noProof="0" smtClean="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0243" name="Rectangle 2">
            <a:extLst>
              <a:ext uri="{FF2B5EF4-FFF2-40B4-BE49-F238E27FC236}">
                <a16:creationId xmlns="" xmlns:a16="http://schemas.microsoft.com/office/drawing/2014/main" id="{13CD0430-BB84-43D4-B50F-AEEFFD4EBA38}"/>
              </a:ext>
            </a:extLst>
          </p:cNvPr>
          <p:cNvSpPr>
            <a:spLocks noGrp="1" noChangeArrowheads="1"/>
          </p:cNvSpPr>
          <p:nvPr>
            <p:ph type="title"/>
          </p:nvPr>
        </p:nvSpPr>
        <p:spPr>
          <a:xfrm>
            <a:off x="2895600" y="764373"/>
            <a:ext cx="8610600" cy="1293028"/>
          </a:xfrm>
        </p:spPr>
        <p:txBody>
          <a:bodyPr>
            <a:normAutofit/>
          </a:bodyPr>
          <a:lstStyle/>
          <a:p>
            <a:pPr eaLnBrk="1" hangingPunct="1"/>
            <a:r>
              <a:rPr lang="en-US" altLang="en-US" sz="4400" b="1" dirty="0">
                <a:effectLst>
                  <a:outerShdw blurRad="38100" dist="38100" dir="2700000" algn="tl">
                    <a:srgbClr val="000000">
                      <a:alpha val="43137"/>
                    </a:srgbClr>
                  </a:outerShdw>
                </a:effectLst>
              </a:rPr>
              <a:t>Types of Decontamination</a:t>
            </a:r>
          </a:p>
        </p:txBody>
      </p:sp>
      <p:sp>
        <p:nvSpPr>
          <p:cNvPr id="10244" name="Rectangle 3">
            <a:extLst>
              <a:ext uri="{FF2B5EF4-FFF2-40B4-BE49-F238E27FC236}">
                <a16:creationId xmlns="" xmlns:a16="http://schemas.microsoft.com/office/drawing/2014/main" id="{F147B55F-5D53-4ABE-B0CC-5655CFA08575}"/>
              </a:ext>
            </a:extLst>
          </p:cNvPr>
          <p:cNvSpPr>
            <a:spLocks noGrp="1" noChangeArrowheads="1"/>
          </p:cNvSpPr>
          <p:nvPr>
            <p:ph type="body" idx="1"/>
          </p:nvPr>
        </p:nvSpPr>
        <p:spPr>
          <a:xfrm>
            <a:off x="685800" y="3105694"/>
            <a:ext cx="5410200" cy="3389811"/>
          </a:xfrm>
        </p:spPr>
        <p:txBody>
          <a:bodyPr>
            <a:normAutofit/>
          </a:bodyPr>
          <a:lstStyle/>
          <a:p>
            <a:pPr marL="0" indent="0" eaLnBrk="1" hangingPunct="1">
              <a:spcBef>
                <a:spcPct val="100000"/>
              </a:spcBef>
              <a:buNone/>
            </a:pPr>
            <a:r>
              <a:rPr lang="en-US" altLang="en-US" sz="2800" dirty="0">
                <a:effectLst>
                  <a:outerShdw blurRad="38100" dist="38100" dir="2700000" algn="tl">
                    <a:srgbClr val="000000">
                      <a:alpha val="43137"/>
                    </a:srgbClr>
                  </a:outerShdw>
                </a:effectLst>
              </a:rPr>
              <a:t>There are two type of decontaminating procedures to protect exposed workers:</a:t>
            </a:r>
          </a:p>
          <a:p>
            <a:pPr marL="971550" lvl="1" indent="-514350">
              <a:spcBef>
                <a:spcPct val="100000"/>
              </a:spcBef>
              <a:buFont typeface="+mj-lt"/>
              <a:buAutoNum type="arabicPeriod"/>
            </a:pPr>
            <a:r>
              <a:rPr lang="en-US" altLang="en-US" sz="2600" dirty="0">
                <a:effectLst>
                  <a:outerShdw blurRad="38100" dist="38100" dir="2700000" algn="tl">
                    <a:srgbClr val="000000">
                      <a:alpha val="43137"/>
                    </a:srgbClr>
                  </a:outerShdw>
                </a:effectLst>
              </a:rPr>
              <a:t>Gross </a:t>
            </a:r>
          </a:p>
          <a:p>
            <a:pPr marL="971550" lvl="1" indent="-514350">
              <a:spcBef>
                <a:spcPct val="100000"/>
              </a:spcBef>
              <a:buFont typeface="+mj-lt"/>
              <a:buAutoNum type="arabicPeriod"/>
            </a:pPr>
            <a:r>
              <a:rPr lang="en-US" altLang="en-US" sz="2600" dirty="0">
                <a:effectLst>
                  <a:outerShdw blurRad="38100" dist="38100" dir="2700000" algn="tl">
                    <a:srgbClr val="000000">
                      <a:alpha val="43137"/>
                    </a:srgbClr>
                  </a:outerShdw>
                </a:effectLst>
              </a:rPr>
              <a:t>Technical</a:t>
            </a:r>
          </a:p>
        </p:txBody>
      </p:sp>
    </p:spTree>
    <p:custDataLst>
      <p:tags r:id="rId1"/>
    </p:custDataLst>
    <p:extLst>
      <p:ext uri="{BB962C8B-B14F-4D97-AF65-F5344CB8AC3E}">
        <p14:creationId xmlns:p14="http://schemas.microsoft.com/office/powerpoint/2010/main" val="2130127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a:extLst>
              <a:ext uri="{FF2B5EF4-FFF2-40B4-BE49-F238E27FC236}">
                <a16:creationId xmlns="" xmlns:a16="http://schemas.microsoft.com/office/drawing/2014/main" id="{E0033411-F79C-410A-8414-0FC9A71187A5}"/>
              </a:ext>
            </a:extLst>
          </p:cNvPr>
          <p:cNvSpPr>
            <a:spLocks noGrp="1"/>
          </p:cNvSpPr>
          <p:nvPr>
            <p:ph type="sldNum" sz="quarter" idx="12"/>
          </p:nvPr>
        </p:nvSpPr>
        <p:spPr>
          <a:xfrm>
            <a:off x="8763000" y="38100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8D9AF4-690A-4F68-BD42-0DB0735DF74D}" type="slidenum">
              <a:rPr kumimoji="0" lang="en-US" altLang="en-US" sz="1050" b="0" i="0" u="none" strike="noStrike" kern="1200" cap="none" spc="0" normalizeH="0" baseline="0" noProof="0" smtClean="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0243" name="Rectangle 2">
            <a:extLst>
              <a:ext uri="{FF2B5EF4-FFF2-40B4-BE49-F238E27FC236}">
                <a16:creationId xmlns="" xmlns:a16="http://schemas.microsoft.com/office/drawing/2014/main" id="{13CD0430-BB84-43D4-B50F-AEEFFD4EBA38}"/>
              </a:ext>
            </a:extLst>
          </p:cNvPr>
          <p:cNvSpPr>
            <a:spLocks noGrp="1" noChangeArrowheads="1"/>
          </p:cNvSpPr>
          <p:nvPr>
            <p:ph type="title"/>
          </p:nvPr>
        </p:nvSpPr>
        <p:spPr>
          <a:xfrm>
            <a:off x="2612265" y="381000"/>
            <a:ext cx="8610600" cy="1293028"/>
          </a:xfrm>
        </p:spPr>
        <p:txBody>
          <a:bodyPr>
            <a:normAutofit/>
          </a:bodyPr>
          <a:lstStyle/>
          <a:p>
            <a:pPr eaLnBrk="1" hangingPunct="1"/>
            <a:r>
              <a:rPr lang="en-US" altLang="en-US" sz="4400" b="1" dirty="0">
                <a:effectLst>
                  <a:outerShdw blurRad="38100" dist="38100" dir="2700000" algn="tl">
                    <a:srgbClr val="000000">
                      <a:alpha val="43137"/>
                    </a:srgbClr>
                  </a:outerShdw>
                </a:effectLst>
              </a:rPr>
              <a:t>Gross Decontamination</a:t>
            </a:r>
          </a:p>
        </p:txBody>
      </p:sp>
      <p:sp>
        <p:nvSpPr>
          <p:cNvPr id="10244" name="Rectangle 3">
            <a:extLst>
              <a:ext uri="{FF2B5EF4-FFF2-40B4-BE49-F238E27FC236}">
                <a16:creationId xmlns="" xmlns:a16="http://schemas.microsoft.com/office/drawing/2014/main" id="{F147B55F-5D53-4ABE-B0CC-5655CFA08575}"/>
              </a:ext>
            </a:extLst>
          </p:cNvPr>
          <p:cNvSpPr>
            <a:spLocks noGrp="1" noChangeArrowheads="1"/>
          </p:cNvSpPr>
          <p:nvPr>
            <p:ph type="body" idx="1"/>
          </p:nvPr>
        </p:nvSpPr>
        <p:spPr>
          <a:xfrm>
            <a:off x="352926" y="1955409"/>
            <a:ext cx="5743074" cy="4733701"/>
          </a:xfrm>
        </p:spPr>
        <p:txBody>
          <a:bodyPr>
            <a:normAutofit/>
          </a:bodyPr>
          <a:lstStyle/>
          <a:p>
            <a:pPr marL="0" indent="0" eaLnBrk="1" hangingPunct="1">
              <a:spcBef>
                <a:spcPct val="100000"/>
              </a:spcBef>
              <a:buNone/>
            </a:pPr>
            <a:r>
              <a:rPr lang="en-US" altLang="en-US" sz="2800" b="1" dirty="0">
                <a:effectLst>
                  <a:outerShdw blurRad="38100" dist="38100" dir="2700000" algn="tl">
                    <a:srgbClr val="000000">
                      <a:alpha val="43137"/>
                    </a:srgbClr>
                  </a:outerShdw>
                </a:effectLst>
              </a:rPr>
              <a:t>Gross Decontamination </a:t>
            </a:r>
          </a:p>
          <a:p>
            <a:pPr marL="0" indent="0" eaLnBrk="1" hangingPunct="1">
              <a:spcBef>
                <a:spcPct val="100000"/>
              </a:spcBef>
              <a:buNone/>
            </a:pPr>
            <a:r>
              <a:rPr lang="en-US" altLang="en-US" sz="2800" dirty="0">
                <a:effectLst>
                  <a:outerShdw blurRad="38100" dist="38100" dir="2700000" algn="tl">
                    <a:srgbClr val="000000">
                      <a:alpha val="43137"/>
                    </a:srgbClr>
                  </a:outerShdw>
                </a:effectLst>
              </a:rPr>
              <a:t>Which is used for emergencies where an established technical decontamination station has not been established. These types of decontamination procedures are conducted by emergency responders usually the fire department.</a:t>
            </a:r>
          </a:p>
        </p:txBody>
      </p:sp>
      <p:pic>
        <p:nvPicPr>
          <p:cNvPr id="4" name="Picture 3">
            <a:extLst>
              <a:ext uri="{FF2B5EF4-FFF2-40B4-BE49-F238E27FC236}">
                <a16:creationId xmlns="" xmlns:a16="http://schemas.microsoft.com/office/drawing/2014/main" id="{3CF48924-8919-4563-A29E-71A9DCBA8311}"/>
              </a:ext>
            </a:extLst>
          </p:cNvPr>
          <p:cNvPicPr>
            <a:picLocks noChangeAspect="1"/>
          </p:cNvPicPr>
          <p:nvPr/>
        </p:nvPicPr>
        <p:blipFill>
          <a:blip r:embed="rId3"/>
          <a:stretch>
            <a:fillRect/>
          </a:stretch>
        </p:blipFill>
        <p:spPr>
          <a:xfrm>
            <a:off x="6096000" y="2131255"/>
            <a:ext cx="5834410" cy="4382007"/>
          </a:xfrm>
          <a:prstGeom prst="rect">
            <a:avLst/>
          </a:prstGeom>
        </p:spPr>
      </p:pic>
    </p:spTree>
    <p:custDataLst>
      <p:tags r:id="rId1"/>
    </p:custDataLst>
    <p:extLst>
      <p:ext uri="{BB962C8B-B14F-4D97-AF65-F5344CB8AC3E}">
        <p14:creationId xmlns:p14="http://schemas.microsoft.com/office/powerpoint/2010/main" val="1647887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6">
            <a:extLst>
              <a:ext uri="{FF2B5EF4-FFF2-40B4-BE49-F238E27FC236}">
                <a16:creationId xmlns="" xmlns:a16="http://schemas.microsoft.com/office/drawing/2014/main" id="{7F8036A4-1FAA-426F-BA2B-ED4283AED3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0EDEC0C-41DF-4809-A822-49EEE7DFFAFE}"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4339" name="Rectangle 2">
            <a:extLst>
              <a:ext uri="{FF2B5EF4-FFF2-40B4-BE49-F238E27FC236}">
                <a16:creationId xmlns="" xmlns:a16="http://schemas.microsoft.com/office/drawing/2014/main" id="{B85B131A-4698-469C-84F6-3E122963856F}"/>
              </a:ext>
            </a:extLst>
          </p:cNvPr>
          <p:cNvSpPr>
            <a:spLocks noGrp="1" noChangeArrowheads="1"/>
          </p:cNvSpPr>
          <p:nvPr>
            <p:ph type="title" idx="4294967295"/>
          </p:nvPr>
        </p:nvSpPr>
        <p:spPr>
          <a:xfrm>
            <a:off x="604064" y="287469"/>
            <a:ext cx="10972800" cy="1371600"/>
          </a:xfrm>
        </p:spPr>
        <p:txBody>
          <a:bodyPr>
            <a:normAutofit/>
          </a:bodyPr>
          <a:lstStyle/>
          <a:p>
            <a:pPr eaLnBrk="1" hangingPunct="1"/>
            <a:r>
              <a:rPr lang="en-US" altLang="en-US" sz="4400" b="1" dirty="0">
                <a:effectLst>
                  <a:outerShdw blurRad="38100" dist="38100" dir="2700000" algn="tl">
                    <a:srgbClr val="000000">
                      <a:alpha val="43137"/>
                    </a:srgbClr>
                  </a:outerShdw>
                </a:effectLst>
              </a:rPr>
              <a:t>Technical Decontamination</a:t>
            </a:r>
          </a:p>
        </p:txBody>
      </p:sp>
      <p:sp>
        <p:nvSpPr>
          <p:cNvPr id="14340" name="Rectangle 4">
            <a:extLst>
              <a:ext uri="{FF2B5EF4-FFF2-40B4-BE49-F238E27FC236}">
                <a16:creationId xmlns="" xmlns:a16="http://schemas.microsoft.com/office/drawing/2014/main" id="{AB48C5C7-B20B-4B5D-A07A-C9C78F792498}"/>
              </a:ext>
            </a:extLst>
          </p:cNvPr>
          <p:cNvSpPr>
            <a:spLocks noGrp="1" noChangeArrowheads="1"/>
          </p:cNvSpPr>
          <p:nvPr>
            <p:ph type="body" sz="half" idx="4294967295"/>
          </p:nvPr>
        </p:nvSpPr>
        <p:spPr>
          <a:xfrm>
            <a:off x="299803" y="1813615"/>
            <a:ext cx="5790661" cy="4423348"/>
          </a:xfrm>
          <a:noFill/>
        </p:spPr>
        <p:txBody>
          <a:bodyPr>
            <a:normAutofit/>
          </a:bodyPr>
          <a:lstStyle/>
          <a:p>
            <a:pPr marL="0" indent="0" eaLnBrk="1" hangingPunct="1">
              <a:buNone/>
            </a:pPr>
            <a:r>
              <a:rPr lang="en-US" altLang="en-US" sz="2400" b="1" dirty="0">
                <a:effectLst>
                  <a:outerShdw blurRad="38100" dist="38100" dir="2700000" algn="tl">
                    <a:srgbClr val="000000">
                      <a:alpha val="43137"/>
                    </a:srgbClr>
                  </a:outerShdw>
                </a:effectLst>
              </a:rPr>
              <a:t>Technical Decontamination Line</a:t>
            </a:r>
          </a:p>
          <a:p>
            <a:r>
              <a:rPr lang="en-US" altLang="en-US" sz="2400" dirty="0">
                <a:effectLst>
                  <a:outerShdw blurRad="38100" dist="38100" dir="2700000" algn="tl">
                    <a:srgbClr val="000000">
                      <a:alpha val="43137"/>
                    </a:srgbClr>
                  </a:outerShdw>
                </a:effectLst>
              </a:rPr>
              <a:t>It is not time constrained. </a:t>
            </a:r>
          </a:p>
          <a:p>
            <a:r>
              <a:rPr lang="en-US" altLang="en-US" sz="2400" dirty="0">
                <a:effectLst>
                  <a:outerShdw blurRad="38100" dist="38100" dir="2700000" algn="tl">
                    <a:srgbClr val="000000">
                      <a:alpha val="43137"/>
                    </a:srgbClr>
                  </a:outerShdw>
                </a:effectLst>
              </a:rPr>
              <a:t>It is a thorough detailed  plan.</a:t>
            </a:r>
          </a:p>
          <a:p>
            <a:r>
              <a:rPr lang="en-US" sz="2400" dirty="0">
                <a:effectLst>
                  <a:outerShdw blurRad="38100" dist="38100" dir="2700000" algn="tl">
                    <a:srgbClr val="000000">
                      <a:alpha val="43137"/>
                    </a:srgbClr>
                  </a:outerShdw>
                </a:effectLst>
              </a:rPr>
              <a:t>Determine the number and layout of decontamination stations. </a:t>
            </a:r>
          </a:p>
          <a:p>
            <a:r>
              <a:rPr lang="en-US" sz="2400" dirty="0">
                <a:effectLst>
                  <a:outerShdw blurRad="38100" dist="38100" dir="2700000" algn="tl">
                    <a:srgbClr val="000000">
                      <a:alpha val="43137"/>
                    </a:srgbClr>
                  </a:outerShdw>
                </a:effectLst>
              </a:rPr>
              <a:t>Determine the equipment needed. </a:t>
            </a:r>
          </a:p>
          <a:p>
            <a:r>
              <a:rPr lang="en-US" sz="2400" dirty="0">
                <a:effectLst>
                  <a:outerShdw blurRad="38100" dist="38100" dir="2700000" algn="tl">
                    <a:srgbClr val="000000">
                      <a:alpha val="43137"/>
                    </a:srgbClr>
                  </a:outerShdw>
                </a:effectLst>
              </a:rPr>
              <a:t>Determine appropriate methods. </a:t>
            </a:r>
          </a:p>
          <a:p>
            <a:r>
              <a:rPr lang="en-US" sz="2400" dirty="0">
                <a:effectLst>
                  <a:outerShdw blurRad="38100" dist="38100" dir="2700000" algn="tl">
                    <a:srgbClr val="000000">
                      <a:alpha val="43137"/>
                    </a:srgbClr>
                  </a:outerShdw>
                </a:effectLst>
              </a:rPr>
              <a:t>Establish procedures to prevent contamination of clean areas. </a:t>
            </a:r>
          </a:p>
          <a:p>
            <a:pPr eaLnBrk="1" hangingPunct="1"/>
            <a:endParaRPr lang="en-US" altLang="en-US" sz="2400" dirty="0">
              <a:effectLst>
                <a:outerShdw blurRad="38100" dist="38100" dir="2700000" algn="tl">
                  <a:srgbClr val="000000">
                    <a:alpha val="43137"/>
                  </a:srgbClr>
                </a:outerShdw>
              </a:effectLst>
            </a:endParaRPr>
          </a:p>
        </p:txBody>
      </p:sp>
      <p:pic>
        <p:nvPicPr>
          <p:cNvPr id="14341" name="Picture 8" descr="A shower">
            <a:extLst>
              <a:ext uri="{FF2B5EF4-FFF2-40B4-BE49-F238E27FC236}">
                <a16:creationId xmlns="" xmlns:a16="http://schemas.microsoft.com/office/drawing/2014/main" id="{EB733888-EDEA-4BB9-8A56-8823954B773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297770" y="1573395"/>
            <a:ext cx="5420762" cy="4903787"/>
          </a:xfrm>
          <a:noFill/>
        </p:spPr>
      </p:pic>
    </p:spTree>
    <p:custDataLst>
      <p:tags r:id="rId1"/>
    </p:custDataLst>
    <p:extLst>
      <p:ext uri="{BB962C8B-B14F-4D97-AF65-F5344CB8AC3E}">
        <p14:creationId xmlns:p14="http://schemas.microsoft.com/office/powerpoint/2010/main" val="1185491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6">
            <a:extLst>
              <a:ext uri="{FF2B5EF4-FFF2-40B4-BE49-F238E27FC236}">
                <a16:creationId xmlns="" xmlns:a16="http://schemas.microsoft.com/office/drawing/2014/main" id="{7F8036A4-1FAA-426F-BA2B-ED4283AED3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0EDEC0C-41DF-4809-A822-49EEE7DFFAFE}"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4339" name="Rectangle 2">
            <a:extLst>
              <a:ext uri="{FF2B5EF4-FFF2-40B4-BE49-F238E27FC236}">
                <a16:creationId xmlns="" xmlns:a16="http://schemas.microsoft.com/office/drawing/2014/main" id="{B85B131A-4698-469C-84F6-3E122963856F}"/>
              </a:ext>
            </a:extLst>
          </p:cNvPr>
          <p:cNvSpPr>
            <a:spLocks noGrp="1" noChangeArrowheads="1"/>
          </p:cNvSpPr>
          <p:nvPr>
            <p:ph type="title" idx="4294967295"/>
          </p:nvPr>
        </p:nvSpPr>
        <p:spPr>
          <a:xfrm>
            <a:off x="685800" y="374936"/>
            <a:ext cx="10972800" cy="1371600"/>
          </a:xfrm>
        </p:spPr>
        <p:txBody>
          <a:bodyPr>
            <a:normAutofit/>
          </a:bodyPr>
          <a:lstStyle/>
          <a:p>
            <a:pPr eaLnBrk="1" hangingPunct="1"/>
            <a:r>
              <a:rPr lang="en-US" altLang="en-US" sz="4400" b="1" dirty="0">
                <a:effectLst>
                  <a:outerShdw blurRad="38100" dist="38100" dir="2700000" algn="tl">
                    <a:srgbClr val="000000">
                      <a:alpha val="43137"/>
                    </a:srgbClr>
                  </a:outerShdw>
                </a:effectLst>
              </a:rPr>
              <a:t>Technical Decontamination</a:t>
            </a:r>
          </a:p>
        </p:txBody>
      </p:sp>
      <p:sp>
        <p:nvSpPr>
          <p:cNvPr id="14340" name="Rectangle 4">
            <a:extLst>
              <a:ext uri="{FF2B5EF4-FFF2-40B4-BE49-F238E27FC236}">
                <a16:creationId xmlns="" xmlns:a16="http://schemas.microsoft.com/office/drawing/2014/main" id="{AB48C5C7-B20B-4B5D-A07A-C9C78F792498}"/>
              </a:ext>
            </a:extLst>
          </p:cNvPr>
          <p:cNvSpPr>
            <a:spLocks noGrp="1" noChangeArrowheads="1"/>
          </p:cNvSpPr>
          <p:nvPr>
            <p:ph type="body" sz="half" idx="4294967295"/>
          </p:nvPr>
        </p:nvSpPr>
        <p:spPr>
          <a:xfrm>
            <a:off x="314793" y="2194080"/>
            <a:ext cx="5552607" cy="3661348"/>
          </a:xfrm>
          <a:noFill/>
        </p:spPr>
        <p:txBody>
          <a:bodyPr>
            <a:normAutofit/>
          </a:bodyPr>
          <a:lstStyle/>
          <a:p>
            <a:r>
              <a:rPr lang="en-US" sz="2400" dirty="0">
                <a:effectLst>
                  <a:outerShdw blurRad="38100" dist="38100" dir="2700000" algn="tl">
                    <a:srgbClr val="000000">
                      <a:alpha val="43137"/>
                    </a:srgbClr>
                  </a:outerShdw>
                </a:effectLst>
              </a:rPr>
              <a:t>Establish methods &amp; procedures to minimize worker contact with contaminants during removal of PPE. </a:t>
            </a:r>
          </a:p>
          <a:p>
            <a:r>
              <a:rPr lang="en-US" sz="2400" dirty="0">
                <a:effectLst>
                  <a:outerShdw blurRad="38100" dist="38100" dir="2700000" algn="tl">
                    <a:srgbClr val="000000">
                      <a:alpha val="43137"/>
                    </a:srgbClr>
                  </a:outerShdw>
                </a:effectLst>
              </a:rPr>
              <a:t>Establish methods for disposing of clothing and equipment that are not completely decontaminated.  </a:t>
            </a:r>
          </a:p>
          <a:p>
            <a:pPr eaLnBrk="1" hangingPunct="1"/>
            <a:endParaRPr lang="en-US" altLang="en-US" sz="2400" dirty="0">
              <a:effectLst>
                <a:outerShdw blurRad="38100" dist="38100" dir="2700000" algn="tl">
                  <a:srgbClr val="000000">
                    <a:alpha val="43137"/>
                  </a:srgbClr>
                </a:outerShdw>
              </a:effectLst>
            </a:endParaRPr>
          </a:p>
        </p:txBody>
      </p:sp>
      <p:pic>
        <p:nvPicPr>
          <p:cNvPr id="14341" name="Picture 8" descr="A shower">
            <a:extLst>
              <a:ext uri="{FF2B5EF4-FFF2-40B4-BE49-F238E27FC236}">
                <a16:creationId xmlns="" xmlns:a16="http://schemas.microsoft.com/office/drawing/2014/main" id="{EB733888-EDEA-4BB9-8A56-8823954B773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297769" y="1471378"/>
            <a:ext cx="5537290" cy="5106752"/>
          </a:xfrm>
          <a:noFill/>
        </p:spPr>
      </p:pic>
    </p:spTree>
    <p:custDataLst>
      <p:tags r:id="rId1"/>
    </p:custDataLst>
    <p:extLst>
      <p:ext uri="{BB962C8B-B14F-4D97-AF65-F5344CB8AC3E}">
        <p14:creationId xmlns:p14="http://schemas.microsoft.com/office/powerpoint/2010/main" val="4239943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a:extLst>
              <a:ext uri="{FF2B5EF4-FFF2-40B4-BE49-F238E27FC236}">
                <a16:creationId xmlns="" xmlns:a16="http://schemas.microsoft.com/office/drawing/2014/main" id="{AB49F47B-2654-4DDB-B491-47B027FE686C}"/>
              </a:ext>
            </a:extLst>
          </p:cNvPr>
          <p:cNvSpPr>
            <a:spLocks noGrp="1"/>
          </p:cNvSpPr>
          <p:nvPr>
            <p:ph type="sldNum" sz="quarter" idx="12"/>
          </p:nvPr>
        </p:nvSpPr>
        <p:spPr>
          <a:xfrm>
            <a:off x="9246703" y="6294437"/>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6036E8-6BB3-4054-8424-A70458019F79}"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3555" name="Rectangle 2">
            <a:extLst>
              <a:ext uri="{FF2B5EF4-FFF2-40B4-BE49-F238E27FC236}">
                <a16:creationId xmlns="" xmlns:a16="http://schemas.microsoft.com/office/drawing/2014/main" id="{E28B08C6-9AFB-4BB8-A72D-1BBDEB470F66}"/>
              </a:ext>
            </a:extLst>
          </p:cNvPr>
          <p:cNvSpPr>
            <a:spLocks noGrp="1" noChangeArrowheads="1"/>
          </p:cNvSpPr>
          <p:nvPr>
            <p:ph type="title"/>
          </p:nvPr>
        </p:nvSpPr>
        <p:spPr>
          <a:xfrm>
            <a:off x="1661956" y="478865"/>
            <a:ext cx="10327947" cy="1457793"/>
          </a:xfrm>
        </p:spPr>
        <p:txBody>
          <a:bodyPr>
            <a:normAutofit/>
          </a:bodyPr>
          <a:lstStyle/>
          <a:p>
            <a:pPr eaLnBrk="1" hangingPunct="1"/>
            <a:r>
              <a:rPr lang="en-US" altLang="en-US" sz="4400" b="1" dirty="0">
                <a:effectLst>
                  <a:outerShdw blurRad="38100" dist="38100" dir="2700000" algn="tl">
                    <a:srgbClr val="000000">
                      <a:alpha val="43137"/>
                    </a:srgbClr>
                  </a:outerShdw>
                </a:effectLst>
              </a:rPr>
              <a:t>Establishing a Decontamination Corridor</a:t>
            </a:r>
          </a:p>
        </p:txBody>
      </p:sp>
      <p:sp>
        <p:nvSpPr>
          <p:cNvPr id="3" name="Content Placeholder 2">
            <a:extLst>
              <a:ext uri="{FF2B5EF4-FFF2-40B4-BE49-F238E27FC236}">
                <a16:creationId xmlns="" xmlns:a16="http://schemas.microsoft.com/office/drawing/2014/main" id="{47D984ED-53C9-47E1-ABFC-139535EE26FB}"/>
              </a:ext>
            </a:extLst>
          </p:cNvPr>
          <p:cNvSpPr>
            <a:spLocks noGrp="1"/>
          </p:cNvSpPr>
          <p:nvPr>
            <p:ph idx="1"/>
          </p:nvPr>
        </p:nvSpPr>
        <p:spPr>
          <a:xfrm>
            <a:off x="320630" y="2360320"/>
            <a:ext cx="5487503" cy="3703637"/>
          </a:xfrm>
        </p:spPr>
        <p:txBody>
          <a:bodyPr/>
          <a:lstStyle/>
          <a:p>
            <a:r>
              <a:rPr lang="en-US" dirty="0">
                <a:effectLst>
                  <a:outerShdw blurRad="38100" dist="38100" dir="2700000" algn="tl">
                    <a:srgbClr val="000000">
                      <a:alpha val="43137"/>
                    </a:srgbClr>
                  </a:outerShdw>
                </a:effectLst>
              </a:rPr>
              <a:t>No matter how large or small decontamination sites need to be established with a corridor of zoning.</a:t>
            </a:r>
          </a:p>
          <a:p>
            <a:r>
              <a:rPr lang="en-US" dirty="0">
                <a:effectLst>
                  <a:outerShdw blurRad="38100" dist="38100" dir="2700000" algn="tl">
                    <a:srgbClr val="000000">
                      <a:alpha val="43137"/>
                    </a:srgbClr>
                  </a:outerShdw>
                </a:effectLst>
              </a:rPr>
              <a:t> Using standard hazardous material decontamination terminology the three zone system will be used to </a:t>
            </a:r>
            <a:r>
              <a:rPr lang="en-US" dirty="0" smtClean="0">
                <a:effectLst>
                  <a:outerShdw blurRad="38100" dist="38100" dir="2700000" algn="tl">
                    <a:srgbClr val="000000">
                      <a:alpha val="43137"/>
                    </a:srgbClr>
                  </a:outerShdw>
                </a:effectLst>
              </a:rPr>
              <a:t>safely </a:t>
            </a:r>
            <a:r>
              <a:rPr lang="en-US" dirty="0">
                <a:effectLst>
                  <a:outerShdw blurRad="38100" dist="38100" dir="2700000" algn="tl">
                    <a:srgbClr val="000000">
                      <a:alpha val="43137"/>
                    </a:srgbClr>
                  </a:outerShdw>
                </a:effectLst>
              </a:rPr>
              <a:t>and effectively guide the worker through the decontamination process. </a:t>
            </a:r>
          </a:p>
        </p:txBody>
      </p:sp>
      <p:pic>
        <p:nvPicPr>
          <p:cNvPr id="5" name="Picture 4">
            <a:extLst>
              <a:ext uri="{FF2B5EF4-FFF2-40B4-BE49-F238E27FC236}">
                <a16:creationId xmlns="" xmlns:a16="http://schemas.microsoft.com/office/drawing/2014/main" id="{7C1B37D5-F80A-4982-AAA3-AD852C0ACAB1}"/>
              </a:ext>
            </a:extLst>
          </p:cNvPr>
          <p:cNvPicPr>
            <a:picLocks noChangeAspect="1"/>
          </p:cNvPicPr>
          <p:nvPr/>
        </p:nvPicPr>
        <p:blipFill>
          <a:blip r:embed="rId4"/>
          <a:stretch>
            <a:fillRect/>
          </a:stretch>
        </p:blipFill>
        <p:spPr>
          <a:xfrm>
            <a:off x="5997016" y="2129841"/>
            <a:ext cx="5992887" cy="4529721"/>
          </a:xfrm>
          <a:prstGeom prst="rect">
            <a:avLst/>
          </a:prstGeom>
        </p:spPr>
      </p:pic>
    </p:spTree>
    <p:custDataLst>
      <p:tags r:id="rId1"/>
    </p:custDataLst>
    <p:extLst>
      <p:ext uri="{BB962C8B-B14F-4D97-AF65-F5344CB8AC3E}">
        <p14:creationId xmlns:p14="http://schemas.microsoft.com/office/powerpoint/2010/main" val="202911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a:extLst>
              <a:ext uri="{FF2B5EF4-FFF2-40B4-BE49-F238E27FC236}">
                <a16:creationId xmlns="" xmlns:a16="http://schemas.microsoft.com/office/drawing/2014/main" id="{FAE83DBF-B201-4FE2-A932-CDA98511C7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D51322-B3B2-4EB4-A0F5-5ECD4796AF03}"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5603" name="Rectangle 2">
            <a:extLst>
              <a:ext uri="{FF2B5EF4-FFF2-40B4-BE49-F238E27FC236}">
                <a16:creationId xmlns="" xmlns:a16="http://schemas.microsoft.com/office/drawing/2014/main" id="{BD55F8CF-A3DF-4CFE-81F9-7EB09192A78C}"/>
              </a:ext>
            </a:extLst>
          </p:cNvPr>
          <p:cNvSpPr>
            <a:spLocks noGrp="1" noChangeArrowheads="1"/>
          </p:cNvSpPr>
          <p:nvPr>
            <p:ph type="title"/>
          </p:nvPr>
        </p:nvSpPr>
        <p:spPr>
          <a:xfrm>
            <a:off x="2006958" y="99611"/>
            <a:ext cx="8610600" cy="1293028"/>
          </a:xfrm>
        </p:spPr>
        <p:txBody>
          <a:bodyPr>
            <a:normAutofit/>
          </a:bodyPr>
          <a:lstStyle/>
          <a:p>
            <a:pPr eaLnBrk="1" hangingPunct="1"/>
            <a:r>
              <a:rPr lang="en-US" altLang="en-US" sz="4400" b="1" dirty="0"/>
              <a:t>Introduction</a:t>
            </a:r>
          </a:p>
        </p:txBody>
      </p:sp>
      <p:sp>
        <p:nvSpPr>
          <p:cNvPr id="25604" name="Rectangle 3">
            <a:extLst>
              <a:ext uri="{FF2B5EF4-FFF2-40B4-BE49-F238E27FC236}">
                <a16:creationId xmlns="" xmlns:a16="http://schemas.microsoft.com/office/drawing/2014/main" id="{D8CF71EB-399B-41BA-8763-6B269DB0FD5C}"/>
              </a:ext>
            </a:extLst>
          </p:cNvPr>
          <p:cNvSpPr>
            <a:spLocks noGrp="1" noChangeArrowheads="1"/>
          </p:cNvSpPr>
          <p:nvPr>
            <p:ph type="body" idx="1"/>
          </p:nvPr>
        </p:nvSpPr>
        <p:spPr>
          <a:xfrm>
            <a:off x="370627" y="1802296"/>
            <a:ext cx="7124455" cy="5055704"/>
          </a:xfrm>
        </p:spPr>
        <p:txBody>
          <a:bodyPr/>
          <a:lstStyle/>
          <a:p>
            <a:pPr algn="l" eaLnBrk="1" hangingPunct="1"/>
            <a:r>
              <a:rPr lang="en-US" altLang="en-US" sz="2800" dirty="0">
                <a:effectLst>
                  <a:outerShdw blurRad="38100" dist="38100" dir="2700000" algn="tl">
                    <a:srgbClr val="000000">
                      <a:alpha val="43137"/>
                    </a:srgbClr>
                  </a:outerShdw>
                </a:effectLst>
              </a:rPr>
              <a:t>Safety of all site workers is of paramount importance.</a:t>
            </a:r>
          </a:p>
          <a:p>
            <a:pPr algn="l" eaLnBrk="1" hangingPunct="1"/>
            <a:r>
              <a:rPr lang="en-US" altLang="en-US" sz="2800" dirty="0">
                <a:effectLst>
                  <a:outerShdw blurRad="38100" dist="38100" dir="2700000" algn="tl">
                    <a:srgbClr val="000000">
                      <a:alpha val="43137"/>
                    </a:srgbClr>
                  </a:outerShdw>
                </a:effectLst>
              </a:rPr>
              <a:t>Disaster Sites are often contaminated with residues </a:t>
            </a:r>
            <a:r>
              <a:rPr lang="en-US" altLang="en-US" sz="2800" dirty="0" smtClean="0">
                <a:effectLst>
                  <a:outerShdw blurRad="38100" dist="38100" dir="2700000" algn="tl">
                    <a:srgbClr val="000000">
                      <a:alpha val="43137"/>
                    </a:srgbClr>
                  </a:outerShdw>
                </a:effectLst>
              </a:rPr>
              <a:t>of various </a:t>
            </a:r>
            <a:r>
              <a:rPr lang="en-US" altLang="en-US" sz="2800" dirty="0">
                <a:effectLst>
                  <a:outerShdw blurRad="38100" dist="38100" dir="2700000" algn="tl">
                    <a:srgbClr val="000000">
                      <a:alpha val="43137"/>
                    </a:srgbClr>
                  </a:outerShdw>
                </a:effectLst>
              </a:rPr>
              <a:t>chemicals, </a:t>
            </a:r>
            <a:r>
              <a:rPr lang="en-US" altLang="en-US" sz="2800" dirty="0" smtClean="0">
                <a:effectLst>
                  <a:outerShdw blurRad="38100" dist="38100" dir="2700000" algn="tl">
                    <a:srgbClr val="000000">
                      <a:alpha val="43137"/>
                    </a:srgbClr>
                  </a:outerShdw>
                </a:effectLst>
              </a:rPr>
              <a:t>fuels, </a:t>
            </a:r>
            <a:r>
              <a:rPr lang="en-US" altLang="en-US" sz="2800" dirty="0">
                <a:effectLst>
                  <a:outerShdw blurRad="38100" dist="38100" dir="2700000" algn="tl">
                    <a:srgbClr val="000000">
                      <a:alpha val="43137"/>
                    </a:srgbClr>
                  </a:outerShdw>
                </a:effectLst>
              </a:rPr>
              <a:t>and </a:t>
            </a:r>
            <a:r>
              <a:rPr lang="en-US" altLang="en-US" sz="2800" dirty="0" smtClean="0">
                <a:effectLst>
                  <a:outerShdw blurRad="38100" dist="38100" dir="2700000" algn="tl">
                    <a:srgbClr val="000000">
                      <a:alpha val="43137"/>
                    </a:srgbClr>
                  </a:outerShdw>
                </a:effectLst>
              </a:rPr>
              <a:t>biologic’s.</a:t>
            </a:r>
            <a:endParaRPr lang="en-US" altLang="en-US" sz="2800" dirty="0">
              <a:effectLst>
                <a:outerShdw blurRad="38100" dist="38100" dir="2700000" algn="tl">
                  <a:srgbClr val="000000">
                    <a:alpha val="43137"/>
                  </a:srgbClr>
                </a:outerShdw>
              </a:effectLst>
            </a:endParaRPr>
          </a:p>
          <a:p>
            <a:pPr algn="l" eaLnBrk="1" hangingPunct="1"/>
            <a:r>
              <a:rPr lang="en-US" altLang="en-US" sz="2800" dirty="0">
                <a:effectLst>
                  <a:outerShdw blurRad="38100" dist="38100" dir="2700000" algn="tl">
                    <a:srgbClr val="000000">
                      <a:alpha val="43137"/>
                    </a:srgbClr>
                  </a:outerShdw>
                </a:effectLst>
              </a:rPr>
              <a:t>A Decontamination Plan and Established Decontamination Line for workers shall be established before work </a:t>
            </a:r>
            <a:r>
              <a:rPr lang="en-US" altLang="en-US" sz="2800" dirty="0" smtClean="0">
                <a:effectLst>
                  <a:outerShdw blurRad="38100" dist="38100" dir="2700000" algn="tl">
                    <a:srgbClr val="000000">
                      <a:alpha val="43137"/>
                    </a:srgbClr>
                  </a:outerShdw>
                </a:effectLst>
              </a:rPr>
              <a:t>begins.</a:t>
            </a:r>
            <a:endParaRPr lang="en-US" altLang="en-US" sz="2800" dirty="0">
              <a:effectLst>
                <a:outerShdw blurRad="38100" dist="38100" dir="2700000" algn="tl">
                  <a:srgbClr val="000000">
                    <a:alpha val="43137"/>
                  </a:srgbClr>
                </a:outerShdw>
              </a:effectLst>
            </a:endParaRPr>
          </a:p>
          <a:p>
            <a:pPr lvl="1" algn="l" eaLnBrk="1" hangingPunct="1">
              <a:buFont typeface="Wingdings" panose="05000000000000000000" pitchFamily="2" charset="2"/>
              <a:buNone/>
            </a:pPr>
            <a:endParaRPr lang="en-US" altLang="en-US" dirty="0">
              <a:effectLst>
                <a:outerShdw blurRad="38100" dist="38100" dir="2700000" algn="tl">
                  <a:srgbClr val="000000">
                    <a:alpha val="43137"/>
                  </a:srgbClr>
                </a:outerShdw>
              </a:effectLst>
            </a:endParaRPr>
          </a:p>
        </p:txBody>
      </p:sp>
      <p:pic>
        <p:nvPicPr>
          <p:cNvPr id="3" name="Picture 2">
            <a:extLst>
              <a:ext uri="{FF2B5EF4-FFF2-40B4-BE49-F238E27FC236}">
                <a16:creationId xmlns="" xmlns:a16="http://schemas.microsoft.com/office/drawing/2014/main" id="{E14E3994-63EC-4C37-B879-CAC865E268C1}"/>
              </a:ext>
            </a:extLst>
          </p:cNvPr>
          <p:cNvPicPr>
            <a:picLocks noChangeAspect="1"/>
          </p:cNvPicPr>
          <p:nvPr/>
        </p:nvPicPr>
        <p:blipFill>
          <a:blip r:embed="rId3"/>
          <a:stretch>
            <a:fillRect/>
          </a:stretch>
        </p:blipFill>
        <p:spPr>
          <a:xfrm>
            <a:off x="7366716" y="1483287"/>
            <a:ext cx="4414332" cy="4977541"/>
          </a:xfrm>
          <a:prstGeom prst="rect">
            <a:avLst/>
          </a:prstGeom>
        </p:spPr>
      </p:pic>
    </p:spTree>
    <p:custDataLst>
      <p:tags r:id="rId1"/>
    </p:custDataLst>
    <p:extLst>
      <p:ext uri="{BB962C8B-B14F-4D97-AF65-F5344CB8AC3E}">
        <p14:creationId xmlns:p14="http://schemas.microsoft.com/office/powerpoint/2010/main" val="347046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a:extLst>
              <a:ext uri="{FF2B5EF4-FFF2-40B4-BE49-F238E27FC236}">
                <a16:creationId xmlns="" xmlns:a16="http://schemas.microsoft.com/office/drawing/2014/main" id="{AB49F47B-2654-4DDB-B491-47B027FE68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6036E8-6BB3-4054-8424-A70458019F79}"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3555" name="Rectangle 2">
            <a:extLst>
              <a:ext uri="{FF2B5EF4-FFF2-40B4-BE49-F238E27FC236}">
                <a16:creationId xmlns="" xmlns:a16="http://schemas.microsoft.com/office/drawing/2014/main" id="{E28B08C6-9AFB-4BB8-A72D-1BBDEB470F66}"/>
              </a:ext>
            </a:extLst>
          </p:cNvPr>
          <p:cNvSpPr>
            <a:spLocks noGrp="1" noChangeArrowheads="1"/>
          </p:cNvSpPr>
          <p:nvPr>
            <p:ph type="title"/>
          </p:nvPr>
        </p:nvSpPr>
        <p:spPr>
          <a:xfrm>
            <a:off x="1387676" y="563562"/>
            <a:ext cx="9628681" cy="983975"/>
          </a:xfrm>
        </p:spPr>
        <p:txBody>
          <a:bodyPr>
            <a:noAutofit/>
          </a:bodyPr>
          <a:lstStyle/>
          <a:p>
            <a:pPr eaLnBrk="1" hangingPunct="1"/>
            <a:r>
              <a:rPr lang="en-US" altLang="en-US" sz="4400" b="1" dirty="0">
                <a:effectLst>
                  <a:outerShdw blurRad="38100" dist="38100" dir="2700000" algn="tl">
                    <a:srgbClr val="000000">
                      <a:alpha val="43137"/>
                    </a:srgbClr>
                  </a:outerShdw>
                </a:effectLst>
              </a:rPr>
              <a:t>Establishing a Decontamination Corridor</a:t>
            </a:r>
          </a:p>
        </p:txBody>
      </p:sp>
      <p:pic>
        <p:nvPicPr>
          <p:cNvPr id="10" name="Picture 9">
            <a:extLst>
              <a:ext uri="{FF2B5EF4-FFF2-40B4-BE49-F238E27FC236}">
                <a16:creationId xmlns="" xmlns:a16="http://schemas.microsoft.com/office/drawing/2014/main" id="{56AF41F1-5844-4EC0-934D-6314B046B984}"/>
              </a:ext>
            </a:extLst>
          </p:cNvPr>
          <p:cNvPicPr>
            <a:picLocks noChangeAspect="1"/>
          </p:cNvPicPr>
          <p:nvPr/>
        </p:nvPicPr>
        <p:blipFill>
          <a:blip r:embed="rId3"/>
          <a:stretch>
            <a:fillRect/>
          </a:stretch>
        </p:blipFill>
        <p:spPr>
          <a:xfrm>
            <a:off x="6202017" y="2057400"/>
            <a:ext cx="5989982" cy="4534532"/>
          </a:xfrm>
          <a:prstGeom prst="rect">
            <a:avLst/>
          </a:prstGeom>
        </p:spPr>
      </p:pic>
      <p:sp>
        <p:nvSpPr>
          <p:cNvPr id="5" name="Rectangle 4">
            <a:extLst>
              <a:ext uri="{FF2B5EF4-FFF2-40B4-BE49-F238E27FC236}">
                <a16:creationId xmlns="" xmlns:a16="http://schemas.microsoft.com/office/drawing/2014/main" id="{BAF5B8B4-E4E2-49FB-8E20-FA295FB50C61}"/>
              </a:ext>
            </a:extLst>
          </p:cNvPr>
          <p:cNvSpPr/>
          <p:nvPr/>
        </p:nvSpPr>
        <p:spPr>
          <a:xfrm>
            <a:off x="737082" y="2066879"/>
            <a:ext cx="6096000" cy="304698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RED</a:t>
            </a: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Zone is the first station in decontamination: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Worker is initially well soaped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Brush scrubbed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Then well rinsed</a:t>
            </a:r>
          </a:p>
        </p:txBody>
      </p:sp>
      <p:graphicFrame>
        <p:nvGraphicFramePr>
          <p:cNvPr id="6" name="Diagram 5">
            <a:extLst>
              <a:ext uri="{FF2B5EF4-FFF2-40B4-BE49-F238E27FC236}">
                <a16:creationId xmlns="" xmlns:a16="http://schemas.microsoft.com/office/drawing/2014/main" id="{F4383CD8-3132-42EE-869C-BEC1C9C3ACB2}"/>
              </a:ext>
            </a:extLst>
          </p:cNvPr>
          <p:cNvGraphicFramePr/>
          <p:nvPr>
            <p:extLst>
              <p:ext uri="{D42A27DB-BD31-4B8C-83A1-F6EECF244321}">
                <p14:modId xmlns:p14="http://schemas.microsoft.com/office/powerpoint/2010/main" val="2676883245"/>
              </p:ext>
            </p:extLst>
          </p:nvPr>
        </p:nvGraphicFramePr>
        <p:xfrm>
          <a:off x="3437467" y="5113867"/>
          <a:ext cx="2418087" cy="1460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13521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a:extLst>
              <a:ext uri="{FF2B5EF4-FFF2-40B4-BE49-F238E27FC236}">
                <a16:creationId xmlns="" xmlns:a16="http://schemas.microsoft.com/office/drawing/2014/main" id="{AB49F47B-2654-4DDB-B491-47B027FE68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6036E8-6BB3-4054-8424-A70458019F79}"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3555" name="Rectangle 2">
            <a:extLst>
              <a:ext uri="{FF2B5EF4-FFF2-40B4-BE49-F238E27FC236}">
                <a16:creationId xmlns="" xmlns:a16="http://schemas.microsoft.com/office/drawing/2014/main" id="{E28B08C6-9AFB-4BB8-A72D-1BBDEB470F66}"/>
              </a:ext>
            </a:extLst>
          </p:cNvPr>
          <p:cNvSpPr>
            <a:spLocks noGrp="1" noChangeArrowheads="1"/>
          </p:cNvSpPr>
          <p:nvPr>
            <p:ph type="title"/>
          </p:nvPr>
        </p:nvSpPr>
        <p:spPr>
          <a:xfrm>
            <a:off x="1387676" y="563562"/>
            <a:ext cx="9628681" cy="983975"/>
          </a:xfrm>
        </p:spPr>
        <p:txBody>
          <a:bodyPr>
            <a:noAutofit/>
          </a:bodyPr>
          <a:lstStyle/>
          <a:p>
            <a:pPr eaLnBrk="1" hangingPunct="1"/>
            <a:r>
              <a:rPr lang="en-US" altLang="en-US" sz="4400" b="1" dirty="0">
                <a:effectLst>
                  <a:outerShdw blurRad="38100" dist="38100" dir="2700000" algn="tl">
                    <a:srgbClr val="000000">
                      <a:alpha val="43137"/>
                    </a:srgbClr>
                  </a:outerShdw>
                </a:effectLst>
              </a:rPr>
              <a:t>Establishing a Decontamination Corridor</a:t>
            </a:r>
          </a:p>
        </p:txBody>
      </p:sp>
      <p:pic>
        <p:nvPicPr>
          <p:cNvPr id="10" name="Picture 9">
            <a:extLst>
              <a:ext uri="{FF2B5EF4-FFF2-40B4-BE49-F238E27FC236}">
                <a16:creationId xmlns="" xmlns:a16="http://schemas.microsoft.com/office/drawing/2014/main" id="{56AF41F1-5844-4EC0-934D-6314B046B984}"/>
              </a:ext>
            </a:extLst>
          </p:cNvPr>
          <p:cNvPicPr>
            <a:picLocks noChangeAspect="1"/>
          </p:cNvPicPr>
          <p:nvPr/>
        </p:nvPicPr>
        <p:blipFill>
          <a:blip r:embed="rId3"/>
          <a:stretch>
            <a:fillRect/>
          </a:stretch>
        </p:blipFill>
        <p:spPr>
          <a:xfrm>
            <a:off x="6202017" y="2057400"/>
            <a:ext cx="5989982" cy="4534532"/>
          </a:xfrm>
          <a:prstGeom prst="rect">
            <a:avLst/>
          </a:prstGeom>
        </p:spPr>
      </p:pic>
      <p:sp>
        <p:nvSpPr>
          <p:cNvPr id="5" name="Rectangle 4">
            <a:extLst>
              <a:ext uri="{FF2B5EF4-FFF2-40B4-BE49-F238E27FC236}">
                <a16:creationId xmlns="" xmlns:a16="http://schemas.microsoft.com/office/drawing/2014/main" id="{BAF5B8B4-E4E2-49FB-8E20-FA295FB50C61}"/>
              </a:ext>
            </a:extLst>
          </p:cNvPr>
          <p:cNvSpPr/>
          <p:nvPr/>
        </p:nvSpPr>
        <p:spPr>
          <a:xfrm>
            <a:off x="247685" y="2228671"/>
            <a:ext cx="5954332" cy="25853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entury Gothic" panose="020B0502020202020204"/>
                <a:ea typeface="+mn-ea"/>
                <a:cs typeface="+mn-cs"/>
              </a:rPr>
              <a:t>AMBER</a:t>
            </a: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Zone will be a repeat of </a:t>
            </a: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the red </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zone process with the understanding that at this stage the heavy contaminates should have previously been removed within the red zone area.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graphicFrame>
        <p:nvGraphicFramePr>
          <p:cNvPr id="6" name="Diagram 5">
            <a:extLst>
              <a:ext uri="{FF2B5EF4-FFF2-40B4-BE49-F238E27FC236}">
                <a16:creationId xmlns="" xmlns:a16="http://schemas.microsoft.com/office/drawing/2014/main" id="{F4383CD8-3132-42EE-869C-BEC1C9C3ACB2}"/>
              </a:ext>
            </a:extLst>
          </p:cNvPr>
          <p:cNvGraphicFramePr/>
          <p:nvPr>
            <p:extLst>
              <p:ext uri="{D42A27DB-BD31-4B8C-83A1-F6EECF244321}">
                <p14:modId xmlns:p14="http://schemas.microsoft.com/office/powerpoint/2010/main" val="2865712722"/>
              </p:ext>
            </p:extLst>
          </p:nvPr>
        </p:nvGraphicFramePr>
        <p:xfrm>
          <a:off x="652303" y="4379208"/>
          <a:ext cx="5583003" cy="2406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42028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a:extLst>
              <a:ext uri="{FF2B5EF4-FFF2-40B4-BE49-F238E27FC236}">
                <a16:creationId xmlns="" xmlns:a16="http://schemas.microsoft.com/office/drawing/2014/main" id="{AB49F47B-2654-4DDB-B491-47B027FE68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6036E8-6BB3-4054-8424-A70458019F79}"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3555" name="Rectangle 2">
            <a:extLst>
              <a:ext uri="{FF2B5EF4-FFF2-40B4-BE49-F238E27FC236}">
                <a16:creationId xmlns="" xmlns:a16="http://schemas.microsoft.com/office/drawing/2014/main" id="{E28B08C6-9AFB-4BB8-A72D-1BBDEB470F66}"/>
              </a:ext>
            </a:extLst>
          </p:cNvPr>
          <p:cNvSpPr>
            <a:spLocks noGrp="1" noChangeArrowheads="1"/>
          </p:cNvSpPr>
          <p:nvPr>
            <p:ph type="title"/>
          </p:nvPr>
        </p:nvSpPr>
        <p:spPr>
          <a:xfrm>
            <a:off x="1241439" y="381000"/>
            <a:ext cx="9628681" cy="983975"/>
          </a:xfrm>
        </p:spPr>
        <p:txBody>
          <a:bodyPr>
            <a:noAutofit/>
          </a:bodyPr>
          <a:lstStyle/>
          <a:p>
            <a:pPr eaLnBrk="1" hangingPunct="1"/>
            <a:r>
              <a:rPr lang="en-US" altLang="en-US" sz="4400" b="1" dirty="0">
                <a:effectLst>
                  <a:outerShdw blurRad="38100" dist="38100" dir="2700000" algn="tl">
                    <a:srgbClr val="000000">
                      <a:alpha val="43137"/>
                    </a:srgbClr>
                  </a:outerShdw>
                </a:effectLst>
              </a:rPr>
              <a:t>Establishing a Decontamination Corridor</a:t>
            </a:r>
          </a:p>
        </p:txBody>
      </p:sp>
      <p:pic>
        <p:nvPicPr>
          <p:cNvPr id="10" name="Picture 9">
            <a:extLst>
              <a:ext uri="{FF2B5EF4-FFF2-40B4-BE49-F238E27FC236}">
                <a16:creationId xmlns="" xmlns:a16="http://schemas.microsoft.com/office/drawing/2014/main" id="{56AF41F1-5844-4EC0-934D-6314B046B984}"/>
              </a:ext>
            </a:extLst>
          </p:cNvPr>
          <p:cNvPicPr>
            <a:picLocks noChangeAspect="1"/>
          </p:cNvPicPr>
          <p:nvPr/>
        </p:nvPicPr>
        <p:blipFill>
          <a:blip r:embed="rId3"/>
          <a:stretch>
            <a:fillRect/>
          </a:stretch>
        </p:blipFill>
        <p:spPr>
          <a:xfrm>
            <a:off x="6239719" y="1942468"/>
            <a:ext cx="5802377" cy="4534532"/>
          </a:xfrm>
          <a:prstGeom prst="rect">
            <a:avLst/>
          </a:prstGeom>
        </p:spPr>
      </p:pic>
      <p:sp>
        <p:nvSpPr>
          <p:cNvPr id="5" name="Rectangle 4">
            <a:extLst>
              <a:ext uri="{FF2B5EF4-FFF2-40B4-BE49-F238E27FC236}">
                <a16:creationId xmlns="" xmlns:a16="http://schemas.microsoft.com/office/drawing/2014/main" id="{BAF5B8B4-E4E2-49FB-8E20-FA295FB50C61}"/>
              </a:ext>
            </a:extLst>
          </p:cNvPr>
          <p:cNvSpPr/>
          <p:nvPr/>
        </p:nvSpPr>
        <p:spPr>
          <a:xfrm>
            <a:off x="143719" y="1942468"/>
            <a:ext cx="6096000" cy="372409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entury Gothic" panose="020B0502020202020204"/>
                <a:ea typeface="+mn-ea"/>
                <a:cs typeface="+mn-cs"/>
              </a:rPr>
              <a:t>GREEN</a:t>
            </a:r>
            <a:r>
              <a:rPr kumimoji="0" lang="en-US" sz="2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a:t>
            </a: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Zone is the final rinse and inspection zone.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At this zone site all contaminants should have been removed.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Visual inspection should be preformed to insure there are no visual contaminants left on outer wear PPE.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Upon exiting the green zone all PPE outer wear will be properly discarded.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graphicFrame>
        <p:nvGraphicFramePr>
          <p:cNvPr id="6" name="Diagram 5">
            <a:extLst>
              <a:ext uri="{FF2B5EF4-FFF2-40B4-BE49-F238E27FC236}">
                <a16:creationId xmlns="" xmlns:a16="http://schemas.microsoft.com/office/drawing/2014/main" id="{F4383CD8-3132-42EE-869C-BEC1C9C3ACB2}"/>
              </a:ext>
            </a:extLst>
          </p:cNvPr>
          <p:cNvGraphicFramePr/>
          <p:nvPr>
            <p:extLst>
              <p:ext uri="{D42A27DB-BD31-4B8C-83A1-F6EECF244321}">
                <p14:modId xmlns:p14="http://schemas.microsoft.com/office/powerpoint/2010/main" val="1179006766"/>
              </p:ext>
            </p:extLst>
          </p:nvPr>
        </p:nvGraphicFramePr>
        <p:xfrm>
          <a:off x="381367" y="4588935"/>
          <a:ext cx="5583003" cy="2307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25737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6">
            <a:extLst>
              <a:ext uri="{FF2B5EF4-FFF2-40B4-BE49-F238E27FC236}">
                <a16:creationId xmlns="" xmlns:a16="http://schemas.microsoft.com/office/drawing/2014/main" id="{C98919F0-FF69-43B0-AE4A-5D3BA3320E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A1C530-B440-4733-91C7-6658FDE514CB}"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2291" name="Rectangle 2">
            <a:extLst>
              <a:ext uri="{FF2B5EF4-FFF2-40B4-BE49-F238E27FC236}">
                <a16:creationId xmlns="" xmlns:a16="http://schemas.microsoft.com/office/drawing/2014/main" id="{C7D1F699-E573-4758-8A82-D5AB693E16E9}"/>
              </a:ext>
            </a:extLst>
          </p:cNvPr>
          <p:cNvSpPr>
            <a:spLocks noGrp="1" noChangeArrowheads="1"/>
          </p:cNvSpPr>
          <p:nvPr>
            <p:ph type="title" idx="4294967295"/>
          </p:nvPr>
        </p:nvSpPr>
        <p:spPr>
          <a:xfrm>
            <a:off x="2347913" y="563562"/>
            <a:ext cx="9158287" cy="762000"/>
          </a:xfrm>
        </p:spPr>
        <p:txBody>
          <a:bodyPr>
            <a:normAutofit/>
          </a:bodyPr>
          <a:lstStyle/>
          <a:p>
            <a:pPr eaLnBrk="1" hangingPunct="1"/>
            <a:r>
              <a:rPr lang="en-US" altLang="en-US" sz="4400" b="1" dirty="0">
                <a:effectLst>
                  <a:outerShdw blurRad="38100" dist="38100" dir="2700000" algn="tl">
                    <a:srgbClr val="000000">
                      <a:alpha val="43137"/>
                    </a:srgbClr>
                  </a:outerShdw>
                </a:effectLst>
              </a:rPr>
              <a:t> Removal of Contaminants</a:t>
            </a:r>
          </a:p>
        </p:txBody>
      </p:sp>
      <p:pic>
        <p:nvPicPr>
          <p:cNvPr id="12293" name="Picture 4" descr="decon photo">
            <a:extLst>
              <a:ext uri="{FF2B5EF4-FFF2-40B4-BE49-F238E27FC236}">
                <a16:creationId xmlns="" xmlns:a16="http://schemas.microsoft.com/office/drawing/2014/main" id="{DA019E8E-2A6B-45FE-A4E6-64DB19A8A1F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519333" y="1600200"/>
            <a:ext cx="4724401" cy="5029200"/>
          </a:xfrm>
          <a:noFill/>
        </p:spPr>
      </p:pic>
      <p:sp>
        <p:nvSpPr>
          <p:cNvPr id="7" name="Text Placeholder 6">
            <a:extLst>
              <a:ext uri="{FF2B5EF4-FFF2-40B4-BE49-F238E27FC236}">
                <a16:creationId xmlns="" xmlns:a16="http://schemas.microsoft.com/office/drawing/2014/main" id="{7A398DAE-307C-486C-AF8F-FB3DB639C76C}"/>
              </a:ext>
            </a:extLst>
          </p:cNvPr>
          <p:cNvSpPr>
            <a:spLocks noGrp="1"/>
          </p:cNvSpPr>
          <p:nvPr>
            <p:ph type="body" sz="half" idx="4294967295"/>
          </p:nvPr>
        </p:nvSpPr>
        <p:spPr>
          <a:xfrm>
            <a:off x="685800" y="1600200"/>
            <a:ext cx="5556249" cy="4648200"/>
          </a:xfrm>
        </p:spPr>
        <p:txBody>
          <a:bodyPr/>
          <a:lstStyle/>
          <a:p>
            <a:pPr marL="0" indent="0">
              <a:buNone/>
            </a:pPr>
            <a:r>
              <a:rPr lang="en-US" altLang="en-US" sz="2800" b="1" dirty="0">
                <a:effectLst>
                  <a:outerShdw blurRad="38100" dist="38100" dir="2700000" algn="tl">
                    <a:srgbClr val="000000">
                      <a:alpha val="43137"/>
                    </a:srgbClr>
                  </a:outerShdw>
                </a:effectLst>
              </a:rPr>
              <a:t>Decontaminants:</a:t>
            </a:r>
          </a:p>
          <a:p>
            <a:pPr lvl="1"/>
            <a:r>
              <a:rPr lang="en-US" altLang="en-US" sz="2400" dirty="0">
                <a:effectLst>
                  <a:outerShdw blurRad="38100" dist="38100" dir="2700000" algn="tl">
                    <a:srgbClr val="000000">
                      <a:alpha val="43137"/>
                    </a:srgbClr>
                  </a:outerShdw>
                </a:effectLst>
              </a:rPr>
              <a:t>Water and a surfactant (Soap)</a:t>
            </a:r>
          </a:p>
          <a:p>
            <a:pPr lvl="1"/>
            <a:r>
              <a:rPr lang="en-US" altLang="en-US" sz="2400" dirty="0">
                <a:effectLst>
                  <a:outerShdw blurRad="38100" dist="38100" dir="2700000" algn="tl">
                    <a:srgbClr val="000000">
                      <a:alpha val="43137"/>
                    </a:srgbClr>
                  </a:outerShdw>
                </a:effectLst>
              </a:rPr>
              <a:t>If a biologic is present include 0.5% bleach solution (hypochlorite)</a:t>
            </a:r>
          </a:p>
          <a:p>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 xmlns:a16="http://schemas.microsoft.com/office/drawing/2014/main" id="{D047BF43-579B-4B0F-8DB6-C99B3583C3F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 b="95900" l="10000" r="90000">
                        <a14:foregroundMark x1="36900" y1="33400" x2="36900" y2="33400"/>
                        <a14:foregroundMark x1="38600" y1="100" x2="38600" y2="100"/>
                        <a14:foregroundMark x1="39400" y1="3600" x2="39400" y2="3600"/>
                        <a14:foregroundMark x1="36000" y1="14700" x2="36000" y2="14700"/>
                        <a14:foregroundMark x1="48900" y1="14000" x2="48900" y2="14000"/>
                        <a14:foregroundMark x1="72900" y1="34800" x2="72900" y2="34800"/>
                        <a14:foregroundMark x1="70300" y1="48700" x2="70300" y2="48700"/>
                        <a14:foregroundMark x1="72000" y1="95200" x2="72000" y2="95200"/>
                        <a14:foregroundMark x1="27400" y1="93800" x2="27400" y2="93800"/>
                        <a14:foregroundMark x1="23100" y1="47300" x2="27300" y2="6300"/>
                        <a14:foregroundMark x1="27300" y1="6300" x2="35100" y2="11900"/>
                        <a14:foregroundMark x1="36900" y1="13300" x2="42500" y2="35100"/>
                        <a14:foregroundMark x1="42500" y1="35100" x2="64100" y2="45900"/>
                        <a14:foregroundMark x1="64100" y1="45900" x2="40000" y2="47300"/>
                        <a14:foregroundMark x1="40000" y1="47300" x2="63600" y2="53800"/>
                        <a14:foregroundMark x1="63600" y1="53800" x2="70300" y2="50100"/>
                        <a14:foregroundMark x1="47200" y1="62600" x2="73100" y2="62200"/>
                        <a14:foregroundMark x1="73100" y1="62200" x2="46800" y2="61300"/>
                        <a14:foregroundMark x1="46800" y1="61300" x2="42000" y2="71600"/>
                        <a14:foregroundMark x1="52300" y1="64000" x2="53200" y2="68100"/>
                        <a14:foregroundMark x1="68600" y1="32700" x2="51100" y2="15800"/>
                        <a14:foregroundMark x1="51100" y1="15800" x2="38600" y2="9100"/>
                        <a14:foregroundMark x1="67700" y1="91100" x2="42200" y2="87500"/>
                        <a14:foregroundMark x1="42200" y1="87500" x2="67400" y2="95900"/>
                        <a14:foregroundMark x1="67400" y1="95900" x2="76300" y2="84800"/>
                        <a14:foregroundMark x1="48000" y1="95200" x2="48000" y2="95200"/>
                        <a14:foregroundMark x1="55700" y1="91800" x2="25700" y2="89000"/>
                        <a14:foregroundMark x1="26600" y1="93100" x2="56600" y2="95900"/>
                        <a14:foregroundMark x1="71200" y1="28600" x2="71200" y2="28600"/>
                        <a14:foregroundMark x1="66000" y1="23000" x2="66000" y2="23000"/>
                        <a14:foregroundMark x1="59200" y1="15400" x2="59200" y2="15400"/>
                        <a14:foregroundMark x1="36000" y1="69500" x2="36000" y2="69500"/>
                        <a14:foregroundMark x1="38600" y1="67500" x2="43700" y2="70900"/>
                        <a14:foregroundMark x1="62600" y1="18800" x2="62600" y2="18800"/>
                        <a14:foregroundMark x1="56600" y1="12600" x2="42900" y2="8400"/>
                        <a14:foregroundMark x1="36000" y1="84100" x2="34300" y2="84100"/>
                        <a14:foregroundMark x1="30000" y1="82700" x2="30000" y2="82700"/>
                        <a14:foregroundMark x1="30000" y1="82700" x2="40300" y2="81300"/>
                      </a14:backgroundRemoval>
                    </a14:imgEffect>
                  </a14:imgLayer>
                </a14:imgProps>
              </a:ext>
            </a:extLst>
          </a:blip>
          <a:stretch>
            <a:fillRect/>
          </a:stretch>
        </p:blipFill>
        <p:spPr>
          <a:xfrm>
            <a:off x="3463924" y="3726288"/>
            <a:ext cx="2281733" cy="2438400"/>
          </a:xfrm>
          <a:prstGeom prst="rect">
            <a:avLst/>
          </a:prstGeom>
        </p:spPr>
      </p:pic>
      <p:pic>
        <p:nvPicPr>
          <p:cNvPr id="5" name="Picture 4">
            <a:extLst>
              <a:ext uri="{FF2B5EF4-FFF2-40B4-BE49-F238E27FC236}">
                <a16:creationId xmlns="" xmlns:a16="http://schemas.microsoft.com/office/drawing/2014/main" id="{E9C1B934-4333-4A9A-8A41-E0256E30B6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37" b="96633" l="9609" r="89680">
                        <a14:foregroundMark x1="54448" y1="11111" x2="54448" y2="11111"/>
                        <a14:foregroundMark x1="47687" y1="4377" x2="47687" y2="4377"/>
                        <a14:foregroundMark x1="49110" y1="673" x2="49110" y2="673"/>
                        <a14:foregroundMark x1="61566" y1="88889" x2="61566" y2="88889"/>
                        <a14:foregroundMark x1="62278" y1="96633" x2="62278" y2="94613"/>
                        <a14:foregroundMark x1="68327" y1="93266" x2="68327" y2="93266"/>
                      </a14:backgroundRemoval>
                    </a14:imgEffect>
                  </a14:imgLayer>
                </a14:imgProps>
              </a:ext>
            </a:extLst>
          </a:blip>
          <a:stretch>
            <a:fillRect/>
          </a:stretch>
        </p:blipFill>
        <p:spPr>
          <a:xfrm>
            <a:off x="1520291" y="3672626"/>
            <a:ext cx="1943633" cy="2438400"/>
          </a:xfrm>
          <a:prstGeom prst="rect">
            <a:avLst/>
          </a:prstGeom>
        </p:spPr>
      </p:pic>
    </p:spTree>
    <p:custDataLst>
      <p:tags r:id="rId1"/>
    </p:custDataLst>
    <p:extLst>
      <p:ext uri="{BB962C8B-B14F-4D97-AF65-F5344CB8AC3E}">
        <p14:creationId xmlns:p14="http://schemas.microsoft.com/office/powerpoint/2010/main" val="1621860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33A26D-9C9C-4D87-9CD1-2AF83913C2A3}"/>
              </a:ext>
            </a:extLst>
          </p:cNvPr>
          <p:cNvSpPr>
            <a:spLocks noGrp="1"/>
          </p:cNvSpPr>
          <p:nvPr>
            <p:ph type="title" idx="4294967295"/>
          </p:nvPr>
        </p:nvSpPr>
        <p:spPr>
          <a:xfrm>
            <a:off x="2218567" y="341409"/>
            <a:ext cx="8940800" cy="1114425"/>
          </a:xfrm>
        </p:spPr>
        <p:txBody>
          <a:bodyPr>
            <a:noAutofit/>
          </a:bodyPr>
          <a:lstStyle/>
          <a:p>
            <a:r>
              <a:rPr lang="en-US" sz="4400" b="1" dirty="0">
                <a:effectLst>
                  <a:outerShdw blurRad="38100" dist="38100" dir="2700000" algn="tl">
                    <a:srgbClr val="000000">
                      <a:alpha val="43137"/>
                    </a:srgbClr>
                  </a:outerShdw>
                </a:effectLst>
              </a:rPr>
              <a:t>Completion of the Decontamination Process</a:t>
            </a:r>
          </a:p>
        </p:txBody>
      </p:sp>
      <p:sp>
        <p:nvSpPr>
          <p:cNvPr id="3" name="Text Placeholder 2">
            <a:extLst>
              <a:ext uri="{FF2B5EF4-FFF2-40B4-BE49-F238E27FC236}">
                <a16:creationId xmlns="" xmlns:a16="http://schemas.microsoft.com/office/drawing/2014/main" id="{4D80EAFD-D999-4A6E-9B83-C780A8AEFD72}"/>
              </a:ext>
            </a:extLst>
          </p:cNvPr>
          <p:cNvSpPr>
            <a:spLocks noGrp="1"/>
          </p:cNvSpPr>
          <p:nvPr>
            <p:ph type="body" sz="half" idx="4294967295"/>
          </p:nvPr>
        </p:nvSpPr>
        <p:spPr>
          <a:xfrm>
            <a:off x="602723" y="2030586"/>
            <a:ext cx="5875866" cy="4337935"/>
          </a:xfrm>
        </p:spPr>
        <p:txBody>
          <a:bodyPr/>
          <a:lstStyle/>
          <a:p>
            <a:pPr marL="0" indent="0">
              <a:buNone/>
            </a:pPr>
            <a:r>
              <a:rPr lang="en-US" b="1" dirty="0">
                <a:effectLst>
                  <a:outerShdw blurRad="38100" dist="38100" dir="2700000" algn="tl">
                    <a:srgbClr val="000000">
                      <a:alpha val="43137"/>
                    </a:srgbClr>
                  </a:outerShdw>
                </a:effectLst>
              </a:rPr>
              <a:t>Once you have completed your  decontamination process:</a:t>
            </a:r>
          </a:p>
          <a:p>
            <a:r>
              <a:rPr lang="en-US" dirty="0">
                <a:effectLst>
                  <a:outerShdw blurRad="38100" dist="38100" dir="2700000" algn="tl">
                    <a:srgbClr val="000000">
                      <a:alpha val="43137"/>
                    </a:srgbClr>
                  </a:outerShdw>
                </a:effectLst>
              </a:rPr>
              <a:t>Exit to the clean area.</a:t>
            </a:r>
          </a:p>
          <a:p>
            <a:r>
              <a:rPr lang="en-US" dirty="0">
                <a:effectLst>
                  <a:outerShdw blurRad="38100" dist="38100" dir="2700000" algn="tl">
                    <a:srgbClr val="000000">
                      <a:alpha val="43137"/>
                    </a:srgbClr>
                  </a:outerShdw>
                </a:effectLst>
              </a:rPr>
              <a:t>Designate a gathering point in the clean zone.  </a:t>
            </a:r>
          </a:p>
          <a:p>
            <a:r>
              <a:rPr lang="en-US" dirty="0">
                <a:effectLst>
                  <a:outerShdw blurRad="38100" dist="38100" dir="2700000" algn="tl">
                    <a:srgbClr val="000000">
                      <a:alpha val="43137"/>
                    </a:srgbClr>
                  </a:outerShdw>
                </a:effectLst>
              </a:rPr>
              <a:t>DO NOT RE-ENTER THE WORK SITE!</a:t>
            </a:r>
          </a:p>
          <a:p>
            <a:pPr marL="0" indent="0">
              <a:buNone/>
            </a:pPr>
            <a:endParaRPr lang="en-US" dirty="0">
              <a:effectLst>
                <a:outerShdw blurRad="38100" dist="38100" dir="2700000" algn="tl">
                  <a:srgbClr val="000000">
                    <a:alpha val="43137"/>
                  </a:srgbClr>
                </a:outerShdw>
              </a:effectLst>
            </a:endParaRPr>
          </a:p>
        </p:txBody>
      </p:sp>
      <p:pic>
        <p:nvPicPr>
          <p:cNvPr id="6" name="Content Placeholder 5">
            <a:extLst>
              <a:ext uri="{FF2B5EF4-FFF2-40B4-BE49-F238E27FC236}">
                <a16:creationId xmlns="" xmlns:a16="http://schemas.microsoft.com/office/drawing/2014/main" id="{879E1400-4AB4-42EF-9D3E-1DF8325300F9}"/>
              </a:ext>
            </a:extLst>
          </p:cNvPr>
          <p:cNvPicPr>
            <a:picLocks noGrp="1" noChangeAspect="1"/>
          </p:cNvPicPr>
          <p:nvPr>
            <p:ph sz="half" idx="4294967295"/>
          </p:nvPr>
        </p:nvPicPr>
        <p:blipFill>
          <a:blip r:embed="rId4"/>
          <a:stretch>
            <a:fillRect/>
          </a:stretch>
        </p:blipFill>
        <p:spPr>
          <a:xfrm>
            <a:off x="6478589" y="2030586"/>
            <a:ext cx="5273144" cy="4337935"/>
          </a:xfrm>
        </p:spPr>
      </p:pic>
      <p:sp>
        <p:nvSpPr>
          <p:cNvPr id="7" name="Rectangle 6">
            <a:extLst>
              <a:ext uri="{FF2B5EF4-FFF2-40B4-BE49-F238E27FC236}">
                <a16:creationId xmlns="" xmlns:a16="http://schemas.microsoft.com/office/drawing/2014/main" id="{5B575747-E886-4359-A43A-7ABCDE185C3F}"/>
              </a:ext>
            </a:extLst>
          </p:cNvPr>
          <p:cNvSpPr/>
          <p:nvPr/>
        </p:nvSpPr>
        <p:spPr>
          <a:xfrm>
            <a:off x="690590" y="4856055"/>
            <a:ext cx="3364992" cy="12484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 xmlns:a16="http://schemas.microsoft.com/office/drawing/2014/main" id="{7D2E9AB4-5637-4C65-A932-9D95BAC396A8}"/>
              </a:ext>
            </a:extLst>
          </p:cNvPr>
          <p:cNvSpPr/>
          <p:nvPr/>
        </p:nvSpPr>
        <p:spPr>
          <a:xfrm>
            <a:off x="4030916" y="4856055"/>
            <a:ext cx="3364992" cy="12484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custDataLst>
      <p:tags r:id="rId1"/>
    </p:custDataLst>
    <p:extLst>
      <p:ext uri="{BB962C8B-B14F-4D97-AF65-F5344CB8AC3E}">
        <p14:creationId xmlns:p14="http://schemas.microsoft.com/office/powerpoint/2010/main" val="365026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a:extLst>
              <a:ext uri="{FF2B5EF4-FFF2-40B4-BE49-F238E27FC236}">
                <a16:creationId xmlns="" xmlns:a16="http://schemas.microsoft.com/office/drawing/2014/main" id="{E0033411-F79C-410A-8414-0FC9A71187A5}"/>
              </a:ext>
            </a:extLst>
          </p:cNvPr>
          <p:cNvSpPr>
            <a:spLocks noGrp="1"/>
          </p:cNvSpPr>
          <p:nvPr>
            <p:ph type="sldNum" sz="quarter" idx="12"/>
          </p:nvPr>
        </p:nvSpPr>
        <p:spPr>
          <a:xfrm>
            <a:off x="9186111" y="6294437"/>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8D9AF4-690A-4F68-BD42-0DB0735DF74D}"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05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0243" name="Rectangle 2">
            <a:extLst>
              <a:ext uri="{FF2B5EF4-FFF2-40B4-BE49-F238E27FC236}">
                <a16:creationId xmlns="" xmlns:a16="http://schemas.microsoft.com/office/drawing/2014/main" id="{13CD0430-BB84-43D4-B50F-AEEFFD4EBA38}"/>
              </a:ext>
            </a:extLst>
          </p:cNvPr>
          <p:cNvSpPr>
            <a:spLocks noGrp="1" noChangeArrowheads="1"/>
          </p:cNvSpPr>
          <p:nvPr>
            <p:ph type="title"/>
          </p:nvPr>
        </p:nvSpPr>
        <p:spPr>
          <a:xfrm>
            <a:off x="1752307" y="205238"/>
            <a:ext cx="9966158" cy="1293028"/>
          </a:xfrm>
        </p:spPr>
        <p:txBody>
          <a:bodyPr>
            <a:normAutofit/>
          </a:bodyPr>
          <a:lstStyle/>
          <a:p>
            <a:pPr eaLnBrk="1" hangingPunct="1"/>
            <a:r>
              <a:rPr lang="en-US" altLang="en-US" sz="4400" b="1" dirty="0">
                <a:effectLst>
                  <a:outerShdw blurRad="38100" dist="38100" dir="2700000" algn="tl">
                    <a:srgbClr val="000000">
                      <a:alpha val="43137"/>
                    </a:srgbClr>
                  </a:outerShdw>
                </a:effectLst>
              </a:rPr>
              <a:t>Decontamination review</a:t>
            </a:r>
          </a:p>
        </p:txBody>
      </p:sp>
      <p:sp>
        <p:nvSpPr>
          <p:cNvPr id="10244" name="Rectangle 3">
            <a:extLst>
              <a:ext uri="{FF2B5EF4-FFF2-40B4-BE49-F238E27FC236}">
                <a16:creationId xmlns="" xmlns:a16="http://schemas.microsoft.com/office/drawing/2014/main" id="{F147B55F-5D53-4ABE-B0CC-5655CFA08575}"/>
              </a:ext>
            </a:extLst>
          </p:cNvPr>
          <p:cNvSpPr>
            <a:spLocks noGrp="1" noChangeArrowheads="1"/>
          </p:cNvSpPr>
          <p:nvPr>
            <p:ph type="body" idx="1"/>
          </p:nvPr>
        </p:nvSpPr>
        <p:spPr>
          <a:xfrm>
            <a:off x="299805" y="1781601"/>
            <a:ext cx="6646427" cy="4695399"/>
          </a:xfrm>
        </p:spPr>
        <p:txBody>
          <a:bodyPr>
            <a:normAutofit/>
          </a:bodyPr>
          <a:lstStyle/>
          <a:p>
            <a:pPr marL="0" indent="0" eaLnBrk="1" hangingPunct="1">
              <a:spcBef>
                <a:spcPct val="100000"/>
              </a:spcBef>
              <a:buNone/>
            </a:pPr>
            <a:r>
              <a:rPr lang="en-US" altLang="en-US" sz="2800" dirty="0">
                <a:effectLst>
                  <a:outerShdw blurRad="38100" dist="38100" dir="2700000" algn="tl">
                    <a:srgbClr val="000000">
                      <a:alpha val="43137"/>
                    </a:srgbClr>
                  </a:outerShdw>
                </a:effectLst>
              </a:rPr>
              <a:t>What are the three most important reasons for decontaminating an exposed worker?</a:t>
            </a:r>
          </a:p>
          <a:p>
            <a:pPr>
              <a:spcBef>
                <a:spcPct val="100000"/>
              </a:spcBef>
            </a:pPr>
            <a:r>
              <a:rPr lang="en-US" altLang="en-US" sz="2800" dirty="0">
                <a:effectLst>
                  <a:outerShdw blurRad="38100" dist="38100" dir="2700000" algn="tl">
                    <a:srgbClr val="000000">
                      <a:alpha val="43137"/>
                    </a:srgbClr>
                  </a:outerShdw>
                </a:effectLst>
              </a:rPr>
              <a:t> </a:t>
            </a:r>
          </a:p>
          <a:p>
            <a:pPr>
              <a:spcBef>
                <a:spcPct val="100000"/>
              </a:spcBef>
            </a:pPr>
            <a:r>
              <a:rPr lang="en-US" altLang="en-US" sz="2800" dirty="0">
                <a:effectLst>
                  <a:outerShdw blurRad="38100" dist="38100" dir="2700000" algn="tl">
                    <a:srgbClr val="000000">
                      <a:alpha val="43137"/>
                    </a:srgbClr>
                  </a:outerShdw>
                </a:effectLst>
              </a:rPr>
              <a:t> </a:t>
            </a:r>
          </a:p>
          <a:p>
            <a:pPr>
              <a:spcBef>
                <a:spcPct val="100000"/>
              </a:spcBef>
            </a:pPr>
            <a:r>
              <a:rPr lang="en-US" altLang="en-US" sz="2800" dirty="0">
                <a:effectLst>
                  <a:outerShdw blurRad="38100" dist="38100" dir="2700000" algn="tl">
                    <a:srgbClr val="000000">
                      <a:alpha val="43137"/>
                    </a:srgbClr>
                  </a:outerShdw>
                </a:effectLst>
              </a:rPr>
              <a:t> </a:t>
            </a:r>
          </a:p>
        </p:txBody>
      </p:sp>
      <p:pic>
        <p:nvPicPr>
          <p:cNvPr id="2" name="Picture 1">
            <a:extLst>
              <a:ext uri="{FF2B5EF4-FFF2-40B4-BE49-F238E27FC236}">
                <a16:creationId xmlns="" xmlns:a16="http://schemas.microsoft.com/office/drawing/2014/main" id="{EDF8E5C8-BA2B-4041-AEB3-85BF904B5B78}"/>
              </a:ext>
            </a:extLst>
          </p:cNvPr>
          <p:cNvPicPr>
            <a:picLocks noChangeAspect="1"/>
          </p:cNvPicPr>
          <p:nvPr/>
        </p:nvPicPr>
        <p:blipFill>
          <a:blip r:embed="rId3"/>
          <a:stretch>
            <a:fillRect/>
          </a:stretch>
        </p:blipFill>
        <p:spPr>
          <a:xfrm>
            <a:off x="7233556" y="1807625"/>
            <a:ext cx="4600819" cy="4013618"/>
          </a:xfrm>
          <a:prstGeom prst="rect">
            <a:avLst/>
          </a:prstGeom>
        </p:spPr>
      </p:pic>
      <p:sp>
        <p:nvSpPr>
          <p:cNvPr id="6" name="Rectangle 5">
            <a:extLst>
              <a:ext uri="{FF2B5EF4-FFF2-40B4-BE49-F238E27FC236}">
                <a16:creationId xmlns="" xmlns:a16="http://schemas.microsoft.com/office/drawing/2014/main" id="{50035E98-3C21-462A-8CB4-CAEB1578096D}"/>
              </a:ext>
            </a:extLst>
          </p:cNvPr>
          <p:cNvSpPr/>
          <p:nvPr/>
        </p:nvSpPr>
        <p:spPr>
          <a:xfrm>
            <a:off x="153004" y="3074629"/>
            <a:ext cx="7080552" cy="1200329"/>
          </a:xfrm>
          <a:prstGeom prst="rect">
            <a:avLst/>
          </a:prstGeom>
        </p:spPr>
        <p:txBody>
          <a:bodyPr wrap="square">
            <a:spAutoFit/>
          </a:bodyPr>
          <a:lstStyle/>
          <a:p>
            <a:pPr marL="457200" marR="0" lvl="1" indent="0" algn="l" defTabSz="457200" rtl="0" eaLnBrk="1" fontAlgn="auto" latinLnBrk="0" hangingPunct="1">
              <a:lnSpc>
                <a:spcPct val="100000"/>
              </a:lnSpc>
              <a:spcBef>
                <a:spcPct val="10000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To remove the containments from the workers personnel protective equipment and the workers themselves.</a:t>
            </a:r>
          </a:p>
        </p:txBody>
      </p:sp>
      <p:sp>
        <p:nvSpPr>
          <p:cNvPr id="7" name="Rectangle 6">
            <a:extLst>
              <a:ext uri="{FF2B5EF4-FFF2-40B4-BE49-F238E27FC236}">
                <a16:creationId xmlns="" xmlns:a16="http://schemas.microsoft.com/office/drawing/2014/main" id="{FCF4E9C3-F6C7-4DE6-BFBF-D896C9DF9DBE}"/>
              </a:ext>
            </a:extLst>
          </p:cNvPr>
          <p:cNvSpPr/>
          <p:nvPr/>
        </p:nvSpPr>
        <p:spPr>
          <a:xfrm>
            <a:off x="153003" y="4274958"/>
            <a:ext cx="7080553" cy="830997"/>
          </a:xfrm>
          <a:prstGeom prst="rect">
            <a:avLst/>
          </a:prstGeom>
        </p:spPr>
        <p:txBody>
          <a:bodyPr wrap="square">
            <a:spAutoFit/>
          </a:bodyPr>
          <a:lstStyle/>
          <a:p>
            <a:pPr marL="457200" marR="0" lvl="1" indent="0" algn="l" defTabSz="457200" rtl="0" eaLnBrk="1" fontAlgn="auto" latinLnBrk="0" hangingPunct="1">
              <a:lnSpc>
                <a:spcPct val="100000"/>
              </a:lnSpc>
              <a:spcBef>
                <a:spcPct val="10000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To protect workers from secondary transfer exposures.</a:t>
            </a:r>
          </a:p>
        </p:txBody>
      </p:sp>
      <p:sp>
        <p:nvSpPr>
          <p:cNvPr id="8" name="Rectangle 7">
            <a:extLst>
              <a:ext uri="{FF2B5EF4-FFF2-40B4-BE49-F238E27FC236}">
                <a16:creationId xmlns="" xmlns:a16="http://schemas.microsoft.com/office/drawing/2014/main" id="{1901B542-1366-4E37-9F38-C8A8DFEC73F1}"/>
              </a:ext>
            </a:extLst>
          </p:cNvPr>
          <p:cNvSpPr/>
          <p:nvPr/>
        </p:nvSpPr>
        <p:spPr>
          <a:xfrm>
            <a:off x="153002" y="5105955"/>
            <a:ext cx="6856568" cy="830997"/>
          </a:xfrm>
          <a:prstGeom prst="rect">
            <a:avLst/>
          </a:prstGeom>
        </p:spPr>
        <p:txBody>
          <a:bodyPr wrap="square">
            <a:spAutoFit/>
          </a:bodyPr>
          <a:lstStyle/>
          <a:p>
            <a:pPr marL="457200" marR="0" lvl="1" indent="0" algn="l" defTabSz="457200" rtl="0" eaLnBrk="1" fontAlgn="auto" latinLnBrk="0" hangingPunct="1">
              <a:lnSpc>
                <a:spcPct val="100000"/>
              </a:lnSpc>
              <a:spcBef>
                <a:spcPct val="10000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To provide the worker with psychological comfort.</a:t>
            </a:r>
          </a:p>
        </p:txBody>
      </p:sp>
    </p:spTree>
    <p:custDataLst>
      <p:tags r:id="rId1"/>
    </p:custDataLst>
    <p:extLst>
      <p:ext uri="{BB962C8B-B14F-4D97-AF65-F5344CB8AC3E}">
        <p14:creationId xmlns:p14="http://schemas.microsoft.com/office/powerpoint/2010/main" val="288231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AB34B8-CE21-4F4B-B071-36CCD895FAD8}"/>
              </a:ext>
            </a:extLst>
          </p:cNvPr>
          <p:cNvSpPr>
            <a:spLocks noGrp="1"/>
          </p:cNvSpPr>
          <p:nvPr>
            <p:ph type="title" idx="4294967295"/>
          </p:nvPr>
        </p:nvSpPr>
        <p:spPr>
          <a:xfrm>
            <a:off x="356706" y="264017"/>
            <a:ext cx="10972800" cy="1371600"/>
          </a:xfrm>
        </p:spPr>
        <p:txBody>
          <a:bodyPr>
            <a:normAutofit/>
          </a:bodyPr>
          <a:lstStyle/>
          <a:p>
            <a:r>
              <a:rPr lang="en-US" sz="4400" b="1" dirty="0">
                <a:effectLst>
                  <a:outerShdw blurRad="38100" dist="38100" dir="2700000" algn="tl">
                    <a:srgbClr val="000000">
                      <a:alpha val="43137"/>
                    </a:srgbClr>
                  </a:outerShdw>
                </a:effectLst>
              </a:rPr>
              <a:t>Decontamination review</a:t>
            </a:r>
          </a:p>
        </p:txBody>
      </p:sp>
      <p:sp>
        <p:nvSpPr>
          <p:cNvPr id="3" name="Text Placeholder 2">
            <a:extLst>
              <a:ext uri="{FF2B5EF4-FFF2-40B4-BE49-F238E27FC236}">
                <a16:creationId xmlns="" xmlns:a16="http://schemas.microsoft.com/office/drawing/2014/main" id="{D14762AD-4007-44D3-BA53-07BFE57EE17D}"/>
              </a:ext>
            </a:extLst>
          </p:cNvPr>
          <p:cNvSpPr>
            <a:spLocks noGrp="1"/>
          </p:cNvSpPr>
          <p:nvPr>
            <p:ph type="body" sz="half" idx="4294967295"/>
          </p:nvPr>
        </p:nvSpPr>
        <p:spPr>
          <a:xfrm>
            <a:off x="454278" y="2235929"/>
            <a:ext cx="3608615" cy="1926771"/>
          </a:xfrm>
        </p:spPr>
        <p:txBody>
          <a:bodyPr>
            <a:normAutofit/>
          </a:bodyPr>
          <a:lstStyle/>
          <a:p>
            <a:pPr marL="0" indent="0">
              <a:buNone/>
            </a:pPr>
            <a:r>
              <a:rPr lang="en-US" sz="2400" b="1" dirty="0">
                <a:effectLst>
                  <a:outerShdw blurRad="38100" dist="38100" dir="2700000" algn="tl">
                    <a:srgbClr val="000000">
                      <a:alpha val="43137"/>
                    </a:srgbClr>
                  </a:outerShdw>
                </a:effectLst>
              </a:rPr>
              <a:t>Test your knowledge</a:t>
            </a:r>
          </a:p>
          <a:p>
            <a:pPr marL="0" indent="0">
              <a:buNone/>
            </a:pPr>
            <a:r>
              <a:rPr lang="en-US" dirty="0">
                <a:effectLst>
                  <a:outerShdw blurRad="38100" dist="38100" dir="2700000" algn="tl">
                    <a:srgbClr val="000000">
                      <a:alpha val="43137"/>
                    </a:srgbClr>
                  </a:outerShdw>
                </a:effectLst>
              </a:rPr>
              <a:t>With the pictures given, identify the two types of DECONTAMINATION?</a:t>
            </a:r>
          </a:p>
        </p:txBody>
      </p:sp>
      <p:graphicFrame>
        <p:nvGraphicFramePr>
          <p:cNvPr id="5" name="Diagram 4">
            <a:extLst>
              <a:ext uri="{FF2B5EF4-FFF2-40B4-BE49-F238E27FC236}">
                <a16:creationId xmlns="" xmlns:a16="http://schemas.microsoft.com/office/drawing/2014/main" id="{7AB25FD3-B2C1-4533-B1F5-8458754D1B33}"/>
              </a:ext>
            </a:extLst>
          </p:cNvPr>
          <p:cNvGraphicFramePr/>
          <p:nvPr/>
        </p:nvGraphicFramePr>
        <p:xfrm>
          <a:off x="4160610" y="1470781"/>
          <a:ext cx="7071179" cy="4930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 xmlns:a16="http://schemas.microsoft.com/office/drawing/2014/main" id="{1A404A2A-FCAB-4B3D-A239-DE78C92225F8}"/>
              </a:ext>
            </a:extLst>
          </p:cNvPr>
          <p:cNvSpPr txBox="1"/>
          <p:nvPr/>
        </p:nvSpPr>
        <p:spPr>
          <a:xfrm>
            <a:off x="4160610" y="4763013"/>
            <a:ext cx="3364992" cy="12484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4480" tIns="284480" rIns="284480" bIns="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Century Gothic" panose="020B0502020202020204"/>
                <a:ea typeface="+mn-ea"/>
                <a:cs typeface="+mn-cs"/>
              </a:rPr>
              <a:t>GROSS</a:t>
            </a:r>
          </a:p>
        </p:txBody>
      </p:sp>
      <p:sp>
        <p:nvSpPr>
          <p:cNvPr id="7" name="TextBox 6">
            <a:extLst>
              <a:ext uri="{FF2B5EF4-FFF2-40B4-BE49-F238E27FC236}">
                <a16:creationId xmlns="" xmlns:a16="http://schemas.microsoft.com/office/drawing/2014/main" id="{D9219E60-75C5-4DA7-A4A7-1C244F8AE516}"/>
              </a:ext>
            </a:extLst>
          </p:cNvPr>
          <p:cNvSpPr txBox="1"/>
          <p:nvPr/>
        </p:nvSpPr>
        <p:spPr>
          <a:xfrm>
            <a:off x="7866797" y="4763013"/>
            <a:ext cx="3364992" cy="12484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4480" tIns="284480" rIns="284480" bIns="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Century Gothic" panose="020B0502020202020204"/>
                <a:ea typeface="+mn-ea"/>
                <a:cs typeface="+mn-cs"/>
              </a:rPr>
              <a:t>TECHNICAL</a:t>
            </a:r>
          </a:p>
        </p:txBody>
      </p:sp>
    </p:spTree>
    <p:custDataLst>
      <p:tags r:id="rId1"/>
    </p:custDataLst>
    <p:extLst>
      <p:ext uri="{BB962C8B-B14F-4D97-AF65-F5344CB8AC3E}">
        <p14:creationId xmlns:p14="http://schemas.microsoft.com/office/powerpoint/2010/main" val="17734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hlinkClick r:id="rId3" action="ppaction://hlinkpres?slideindex=1&amp;slidetitle="/>
            <a:extLst>
              <a:ext uri="{FF2B5EF4-FFF2-40B4-BE49-F238E27FC236}">
                <a16:creationId xmlns="" xmlns:a16="http://schemas.microsoft.com/office/drawing/2014/main" id="{0DE85149-33F0-4CCF-9689-A5C91DB51835}"/>
              </a:ext>
            </a:extLst>
          </p:cNvPr>
          <p:cNvPicPr>
            <a:picLocks noChangeAspect="1"/>
          </p:cNvPicPr>
          <p:nvPr/>
        </p:nvPicPr>
        <p:blipFill rotWithShape="1">
          <a:blip r:embed="rId4">
            <a:duotone>
              <a:prstClr val="black"/>
              <a:schemeClr val="tx2">
                <a:tint val="45000"/>
                <a:satMod val="400000"/>
              </a:schemeClr>
            </a:duotone>
            <a:alphaModFix amt="30000"/>
            <a:extLst>
              <a:ext uri="{BEBA8EAE-BF5A-486C-A8C5-ECC9F3942E4B}">
                <a14:imgProps xmlns:a14="http://schemas.microsoft.com/office/drawing/2010/main">
                  <a14:imgLayer r:embed="rId5">
                    <a14:imgEffect>
                      <a14:brightnessContrast bright="40000" contrast="40000"/>
                    </a14:imgEffect>
                  </a14:imgLayer>
                </a14:imgProps>
              </a:ext>
            </a:extLst>
          </a:blip>
          <a:srcRect/>
          <a:stretch/>
        </p:blipFill>
        <p:spPr>
          <a:xfrm>
            <a:off x="20" y="10"/>
            <a:ext cx="12191980" cy="6857990"/>
          </a:xfrm>
          <a:prstGeom prst="rect">
            <a:avLst/>
          </a:prstGeom>
        </p:spPr>
      </p:pic>
      <p:sp>
        <p:nvSpPr>
          <p:cNvPr id="22" name="Frame 21">
            <a:hlinkClick r:id="rId6" action="ppaction://hlinkpres?slideindex=1&amp;slidetitle="/>
            <a:extLst>
              <a:ext uri="{FF2B5EF4-FFF2-40B4-BE49-F238E27FC236}">
                <a16:creationId xmlns="" xmlns:a16="http://schemas.microsoft.com/office/drawing/2014/main" id="{BC104E09-703E-4382-AEEB-83E158D00CCA}"/>
              </a:ext>
            </a:extLst>
          </p:cNvPr>
          <p:cNvSpPr/>
          <p:nvPr/>
        </p:nvSpPr>
        <p:spPr>
          <a:xfrm>
            <a:off x="827964" y="1499390"/>
            <a:ext cx="2011680" cy="7315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ICS</a:t>
            </a:r>
          </a:p>
        </p:txBody>
      </p:sp>
      <p:sp>
        <p:nvSpPr>
          <p:cNvPr id="14" name="Title 3">
            <a:extLst>
              <a:ext uri="{FF2B5EF4-FFF2-40B4-BE49-F238E27FC236}">
                <a16:creationId xmlns="" xmlns:a16="http://schemas.microsoft.com/office/drawing/2014/main" id="{AE24A73B-EF3D-4AB6-9531-DCAFA5A3ABA3}"/>
              </a:ext>
            </a:extLst>
          </p:cNvPr>
          <p:cNvSpPr>
            <a:spLocks noGrp="1"/>
          </p:cNvSpPr>
          <p:nvPr>
            <p:ph type="title"/>
          </p:nvPr>
        </p:nvSpPr>
        <p:spPr>
          <a:xfrm>
            <a:off x="6427305" y="206362"/>
            <a:ext cx="3656853" cy="1293028"/>
          </a:xfrm>
        </p:spPr>
        <p:txBody>
          <a:bodyPr>
            <a:noAutofit/>
          </a:bodyPr>
          <a:lstStyle/>
          <a:p>
            <a:r>
              <a:rPr lang="en-US" sz="4400" b="1" dirty="0">
                <a:effectLst>
                  <a:outerShdw blurRad="38100" dist="38100" dir="2700000" algn="tl">
                    <a:srgbClr val="000000">
                      <a:alpha val="43137"/>
                    </a:srgbClr>
                  </a:outerShdw>
                </a:effectLst>
              </a:rPr>
              <a:t>Dashboard</a:t>
            </a:r>
          </a:p>
        </p:txBody>
      </p:sp>
    </p:spTree>
    <p:custDataLst>
      <p:tags r:id="rId1"/>
    </p:custDataLst>
    <p:extLst>
      <p:ext uri="{BB962C8B-B14F-4D97-AF65-F5344CB8AC3E}">
        <p14:creationId xmlns:p14="http://schemas.microsoft.com/office/powerpoint/2010/main" val="795279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a:extLst>
              <a:ext uri="{FF2B5EF4-FFF2-40B4-BE49-F238E27FC236}">
                <a16:creationId xmlns="" xmlns:a16="http://schemas.microsoft.com/office/drawing/2014/main" id="{FAE83DBF-B201-4FE2-A932-CDA98511C7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D51322-B3B2-4EB4-A0F5-5ECD4796AF03}"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5603" name="Rectangle 2">
            <a:extLst>
              <a:ext uri="{FF2B5EF4-FFF2-40B4-BE49-F238E27FC236}">
                <a16:creationId xmlns="" xmlns:a16="http://schemas.microsoft.com/office/drawing/2014/main" id="{BD55F8CF-A3DF-4CFE-81F9-7EB09192A78C}"/>
              </a:ext>
            </a:extLst>
          </p:cNvPr>
          <p:cNvSpPr>
            <a:spLocks noGrp="1" noChangeArrowheads="1"/>
          </p:cNvSpPr>
          <p:nvPr>
            <p:ph type="title"/>
          </p:nvPr>
        </p:nvSpPr>
        <p:spPr>
          <a:xfrm>
            <a:off x="1903928" y="-35717"/>
            <a:ext cx="8610600" cy="1309927"/>
          </a:xfrm>
        </p:spPr>
        <p:txBody>
          <a:bodyPr>
            <a:normAutofit/>
          </a:bodyPr>
          <a:lstStyle/>
          <a:p>
            <a:pPr eaLnBrk="1" hangingPunct="1"/>
            <a:r>
              <a:rPr lang="en-US" altLang="en-US" sz="4400" b="1" dirty="0">
                <a:effectLst>
                  <a:outerShdw blurRad="38100" dist="38100" dir="2700000" algn="tl">
                    <a:srgbClr val="000000">
                      <a:alpha val="43137"/>
                    </a:srgbClr>
                  </a:outerShdw>
                </a:effectLst>
              </a:rPr>
              <a:t>Introduction</a:t>
            </a:r>
          </a:p>
        </p:txBody>
      </p:sp>
      <p:sp>
        <p:nvSpPr>
          <p:cNvPr id="25604" name="Rectangle 3">
            <a:extLst>
              <a:ext uri="{FF2B5EF4-FFF2-40B4-BE49-F238E27FC236}">
                <a16:creationId xmlns="" xmlns:a16="http://schemas.microsoft.com/office/drawing/2014/main" id="{D8CF71EB-399B-41BA-8763-6B269DB0FD5C}"/>
              </a:ext>
            </a:extLst>
          </p:cNvPr>
          <p:cNvSpPr>
            <a:spLocks noGrp="1" noChangeArrowheads="1"/>
          </p:cNvSpPr>
          <p:nvPr>
            <p:ph type="body" idx="1"/>
          </p:nvPr>
        </p:nvSpPr>
        <p:spPr>
          <a:xfrm>
            <a:off x="389727" y="1588957"/>
            <a:ext cx="7813369" cy="5269043"/>
          </a:xfrm>
        </p:spPr>
        <p:txBody>
          <a:bodyPr/>
          <a:lstStyle/>
          <a:p>
            <a:pPr marL="0" indent="0">
              <a:buNone/>
            </a:pPr>
            <a:r>
              <a:rPr lang="en-US" sz="2400" dirty="0">
                <a:effectLst>
                  <a:outerShdw blurRad="38100" dist="38100" dir="2700000" algn="tl">
                    <a:srgbClr val="000000">
                      <a:alpha val="43137"/>
                    </a:srgbClr>
                  </a:outerShdw>
                </a:effectLst>
                <a:latin typeface="Century Gothic" panose="020B0502020202020204" pitchFamily="34" charset="0"/>
              </a:rPr>
              <a:t>F</a:t>
            </a:r>
            <a:r>
              <a:rPr lang="en-US" sz="2400" dirty="0" smtClean="0">
                <a:effectLst>
                  <a:outerShdw blurRad="38100" dist="38100" dir="2700000" algn="tl">
                    <a:srgbClr val="000000">
                      <a:alpha val="43137"/>
                    </a:srgbClr>
                  </a:outerShdw>
                </a:effectLst>
                <a:latin typeface="Century Gothic" panose="020B0502020202020204" pitchFamily="34" charset="0"/>
              </a:rPr>
              <a:t>irst </a:t>
            </a:r>
            <a:r>
              <a:rPr lang="en-US" sz="2400" dirty="0">
                <a:effectLst>
                  <a:outerShdw blurRad="38100" dist="38100" dir="2700000" algn="tl">
                    <a:srgbClr val="000000">
                      <a:alpha val="43137"/>
                    </a:srgbClr>
                  </a:outerShdw>
                </a:effectLst>
                <a:latin typeface="Century Gothic" panose="020B0502020202020204" pitchFamily="34" charset="0"/>
              </a:rPr>
              <a:t>step in decontamination is to explain the procedures that will minimize contact with waste and thus the potential for contamination. </a:t>
            </a:r>
          </a:p>
          <a:p>
            <a:pPr marL="0" indent="0">
              <a:buNone/>
            </a:pPr>
            <a:r>
              <a:rPr lang="en-US" sz="2400" b="1" dirty="0">
                <a:effectLst>
                  <a:outerShdw blurRad="38100" dist="38100" dir="2700000" algn="tl">
                    <a:srgbClr val="000000">
                      <a:alpha val="43137"/>
                    </a:srgbClr>
                  </a:outerShdw>
                </a:effectLst>
                <a:latin typeface="Century Gothic" panose="020B0502020202020204" pitchFamily="34" charset="0"/>
              </a:rPr>
              <a:t>For example:  </a:t>
            </a:r>
          </a:p>
          <a:p>
            <a:r>
              <a:rPr lang="en-US" sz="2400" dirty="0">
                <a:effectLst>
                  <a:outerShdw blurRad="38100" dist="38100" dir="2700000" algn="tl">
                    <a:srgbClr val="000000">
                      <a:alpha val="43137"/>
                    </a:srgbClr>
                  </a:outerShdw>
                </a:effectLst>
                <a:latin typeface="Century Gothic" panose="020B0502020202020204" pitchFamily="34" charset="0"/>
              </a:rPr>
              <a:t>Stress work practices that minimize contact with hazardous substances (e.g., do not walk through areas of obvious contamination, do not directly touch potentially hazardous substances).  </a:t>
            </a:r>
          </a:p>
          <a:p>
            <a:r>
              <a:rPr lang="en-US" sz="2400" dirty="0">
                <a:effectLst>
                  <a:outerShdw blurRad="38100" dist="38100" dir="2700000" algn="tl">
                    <a:srgbClr val="000000">
                      <a:alpha val="43137"/>
                    </a:srgbClr>
                  </a:outerShdw>
                </a:effectLst>
                <a:latin typeface="Century Gothic" panose="020B0502020202020204" pitchFamily="34" charset="0"/>
              </a:rPr>
              <a:t>Be aware of containers, compressed gas bottles and fuel storage tanks that may have been dislodged shifted or floated to other areas than their original platforms of storage areas. The vessels and containers may be leaking.</a:t>
            </a:r>
          </a:p>
          <a:p>
            <a:pPr lvl="1" algn="l" eaLnBrk="1" hangingPunct="1">
              <a:buFont typeface="Wingdings" panose="05000000000000000000" pitchFamily="2" charset="2"/>
              <a:buNone/>
            </a:pPr>
            <a:endParaRPr lang="en-US" altLang="en-US" dirty="0">
              <a:effectLst>
                <a:outerShdw blurRad="38100" dist="38100" dir="2700000" algn="tl">
                  <a:srgbClr val="000000">
                    <a:alpha val="43137"/>
                  </a:srgbClr>
                </a:outerShdw>
              </a:effectLst>
            </a:endParaRPr>
          </a:p>
        </p:txBody>
      </p:sp>
      <p:pic>
        <p:nvPicPr>
          <p:cNvPr id="3" name="Picture 2">
            <a:extLst>
              <a:ext uri="{FF2B5EF4-FFF2-40B4-BE49-F238E27FC236}">
                <a16:creationId xmlns="" xmlns:a16="http://schemas.microsoft.com/office/drawing/2014/main" id="{E14E3994-63EC-4C37-B879-CAC865E268C1}"/>
              </a:ext>
            </a:extLst>
          </p:cNvPr>
          <p:cNvPicPr>
            <a:picLocks noChangeAspect="1"/>
          </p:cNvPicPr>
          <p:nvPr/>
        </p:nvPicPr>
        <p:blipFill>
          <a:blip r:embed="rId3"/>
          <a:stretch>
            <a:fillRect/>
          </a:stretch>
        </p:blipFill>
        <p:spPr>
          <a:xfrm>
            <a:off x="8009913" y="1690927"/>
            <a:ext cx="3843129" cy="4333460"/>
          </a:xfrm>
          <a:prstGeom prst="rect">
            <a:avLst/>
          </a:prstGeom>
        </p:spPr>
      </p:pic>
    </p:spTree>
    <p:custDataLst>
      <p:tags r:id="rId1"/>
    </p:custDataLst>
    <p:extLst>
      <p:ext uri="{BB962C8B-B14F-4D97-AF65-F5344CB8AC3E}">
        <p14:creationId xmlns:p14="http://schemas.microsoft.com/office/powerpoint/2010/main" val="2150325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a:extLst>
              <a:ext uri="{FF2B5EF4-FFF2-40B4-BE49-F238E27FC236}">
                <a16:creationId xmlns="" xmlns:a16="http://schemas.microsoft.com/office/drawing/2014/main" id="{B333B726-CDE5-4967-916D-EC6DACC27214}"/>
              </a:ext>
            </a:extLst>
          </p:cNvPr>
          <p:cNvSpPr>
            <a:spLocks noGrp="1"/>
          </p:cNvSpPr>
          <p:nvPr>
            <p:ph type="sldNum" sz="quarter" idx="12"/>
          </p:nvPr>
        </p:nvSpPr>
        <p:spPr>
          <a:xfrm>
            <a:off x="9092785" y="6317105"/>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02BC3F-7AA2-493C-8205-CA350057D158}"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05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8195" name="Rectangle 2">
            <a:extLst>
              <a:ext uri="{FF2B5EF4-FFF2-40B4-BE49-F238E27FC236}">
                <a16:creationId xmlns="" xmlns:a16="http://schemas.microsoft.com/office/drawing/2014/main" id="{DB7E0833-F6B2-4264-941C-50CB1CF2F5DC}"/>
              </a:ext>
            </a:extLst>
          </p:cNvPr>
          <p:cNvSpPr>
            <a:spLocks noGrp="1" noChangeArrowheads="1"/>
          </p:cNvSpPr>
          <p:nvPr>
            <p:ph type="title"/>
          </p:nvPr>
        </p:nvSpPr>
        <p:spPr>
          <a:xfrm>
            <a:off x="561116" y="1251641"/>
            <a:ext cx="3561413" cy="1434548"/>
          </a:xfrm>
        </p:spPr>
        <p:txBody>
          <a:bodyPr>
            <a:normAutofit/>
          </a:bodyPr>
          <a:lstStyle/>
          <a:p>
            <a:pPr algn="ctr" eaLnBrk="1" hangingPunct="1"/>
            <a:r>
              <a:rPr lang="en-US" altLang="en-US" sz="4400" b="1" dirty="0">
                <a:effectLst>
                  <a:outerShdw blurRad="38100" dist="38100" dir="2700000" algn="tl">
                    <a:srgbClr val="000000">
                      <a:alpha val="43137"/>
                    </a:srgbClr>
                  </a:outerShdw>
                </a:effectLst>
              </a:rPr>
              <a:t>Objective</a:t>
            </a:r>
          </a:p>
        </p:txBody>
      </p:sp>
      <p:sp>
        <p:nvSpPr>
          <p:cNvPr id="8196" name="Rectangle 4">
            <a:extLst>
              <a:ext uri="{FF2B5EF4-FFF2-40B4-BE49-F238E27FC236}">
                <a16:creationId xmlns="" xmlns:a16="http://schemas.microsoft.com/office/drawing/2014/main" id="{52DC75A8-58A3-4DB5-98DE-35A3B4FD361B}"/>
              </a:ext>
            </a:extLst>
          </p:cNvPr>
          <p:cNvSpPr>
            <a:spLocks noGrp="1" noChangeArrowheads="1"/>
          </p:cNvSpPr>
          <p:nvPr>
            <p:ph type="body" idx="1"/>
          </p:nvPr>
        </p:nvSpPr>
        <p:spPr>
          <a:xfrm>
            <a:off x="132522" y="2686189"/>
            <a:ext cx="5345879" cy="3333611"/>
          </a:xfrm>
        </p:spPr>
        <p:txBody>
          <a:bodyPr/>
          <a:lstStyle/>
          <a:p>
            <a:pPr algn="l" eaLnBrk="1" hangingPunct="1"/>
            <a:r>
              <a:rPr lang="en-US" altLang="en-US" sz="2800" dirty="0">
                <a:effectLst>
                  <a:outerShdw blurRad="38100" dist="38100" dir="2700000" algn="tl">
                    <a:srgbClr val="000000">
                      <a:alpha val="43137"/>
                    </a:srgbClr>
                  </a:outerShdw>
                </a:effectLst>
              </a:rPr>
              <a:t>Upon completion of this module, participants will understand the purpose and process of decontamination.</a:t>
            </a:r>
          </a:p>
          <a:p>
            <a:pPr eaLnBrk="1" hangingPunct="1">
              <a:lnSpc>
                <a:spcPct val="80000"/>
              </a:lnSpc>
              <a:spcBef>
                <a:spcPct val="35000"/>
              </a:spcBef>
              <a:spcAft>
                <a:spcPct val="35000"/>
              </a:spcAft>
            </a:pPr>
            <a:endParaRPr lang="en-US" altLang="en-US" sz="2000" dirty="0">
              <a:effectLst>
                <a:outerShdw blurRad="38100" dist="38100" dir="2700000" algn="tl">
                  <a:srgbClr val="000000">
                    <a:alpha val="43137"/>
                  </a:srgbClr>
                </a:outerShdw>
              </a:effectLst>
            </a:endParaRPr>
          </a:p>
        </p:txBody>
      </p:sp>
      <p:pic>
        <p:nvPicPr>
          <p:cNvPr id="5" name="Picture 4">
            <a:extLst>
              <a:ext uri="{FF2B5EF4-FFF2-40B4-BE49-F238E27FC236}">
                <a16:creationId xmlns="" xmlns:a16="http://schemas.microsoft.com/office/drawing/2014/main" id="{CA30A948-7C14-4BDC-8488-803C8F68C5A1}"/>
              </a:ext>
            </a:extLst>
          </p:cNvPr>
          <p:cNvPicPr>
            <a:picLocks noChangeAspect="1"/>
          </p:cNvPicPr>
          <p:nvPr/>
        </p:nvPicPr>
        <p:blipFill>
          <a:blip r:embed="rId3"/>
          <a:stretch>
            <a:fillRect/>
          </a:stretch>
        </p:blipFill>
        <p:spPr>
          <a:xfrm>
            <a:off x="4816434" y="1880315"/>
            <a:ext cx="7019551" cy="4436790"/>
          </a:xfrm>
          <a:prstGeom prst="rect">
            <a:avLst/>
          </a:prstGeom>
        </p:spPr>
      </p:pic>
    </p:spTree>
    <p:custDataLst>
      <p:tags r:id="rId1"/>
    </p:custDataLst>
    <p:extLst>
      <p:ext uri="{BB962C8B-B14F-4D97-AF65-F5344CB8AC3E}">
        <p14:creationId xmlns:p14="http://schemas.microsoft.com/office/powerpoint/2010/main" val="1974576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a:extLst>
              <a:ext uri="{FF2B5EF4-FFF2-40B4-BE49-F238E27FC236}">
                <a16:creationId xmlns="" xmlns:a16="http://schemas.microsoft.com/office/drawing/2014/main" id="{BFD639B5-6B1E-4F8B-87EF-51B46DAD0891}"/>
              </a:ext>
            </a:extLst>
          </p:cNvPr>
          <p:cNvSpPr>
            <a:spLocks noGrp="1"/>
          </p:cNvSpPr>
          <p:nvPr>
            <p:ph type="sldNum" sz="quarter" idx="12"/>
          </p:nvPr>
        </p:nvSpPr>
        <p:spPr>
          <a:xfrm>
            <a:off x="9173982" y="6380232"/>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B92CD6-6E52-40DB-8C14-186616161A23}"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05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9219" name="Rectangle 2">
            <a:extLst>
              <a:ext uri="{FF2B5EF4-FFF2-40B4-BE49-F238E27FC236}">
                <a16:creationId xmlns="" xmlns:a16="http://schemas.microsoft.com/office/drawing/2014/main" id="{A4B5802C-745C-474F-B647-1E3A7DFB9059}"/>
              </a:ext>
            </a:extLst>
          </p:cNvPr>
          <p:cNvSpPr>
            <a:spLocks noGrp="1" noChangeArrowheads="1"/>
          </p:cNvSpPr>
          <p:nvPr>
            <p:ph type="title"/>
          </p:nvPr>
        </p:nvSpPr>
        <p:spPr>
          <a:xfrm>
            <a:off x="1441312" y="1010360"/>
            <a:ext cx="3452660"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Objectives</a:t>
            </a:r>
          </a:p>
        </p:txBody>
      </p:sp>
      <p:sp>
        <p:nvSpPr>
          <p:cNvPr id="9220" name="Rectangle 4">
            <a:extLst>
              <a:ext uri="{FF2B5EF4-FFF2-40B4-BE49-F238E27FC236}">
                <a16:creationId xmlns="" xmlns:a16="http://schemas.microsoft.com/office/drawing/2014/main" id="{14D915B1-1BE6-4271-84E9-162338891786}"/>
              </a:ext>
            </a:extLst>
          </p:cNvPr>
          <p:cNvSpPr>
            <a:spLocks noGrp="1" noChangeArrowheads="1"/>
          </p:cNvSpPr>
          <p:nvPr>
            <p:ph type="body" idx="1"/>
          </p:nvPr>
        </p:nvSpPr>
        <p:spPr>
          <a:xfrm>
            <a:off x="274818" y="2341684"/>
            <a:ext cx="6148357" cy="4038548"/>
          </a:xfrm>
        </p:spPr>
        <p:txBody>
          <a:bodyPr/>
          <a:lstStyle/>
          <a:p>
            <a:pPr algn="l" eaLnBrk="1" hangingPunct="1"/>
            <a:r>
              <a:rPr lang="en-US" altLang="en-US" sz="2400" dirty="0">
                <a:effectLst>
                  <a:outerShdw blurRad="38100" dist="38100" dir="2700000" algn="tl">
                    <a:srgbClr val="000000">
                      <a:alpha val="43137"/>
                    </a:srgbClr>
                  </a:outerShdw>
                </a:effectLst>
              </a:rPr>
              <a:t>Describe the decontamination procedures. </a:t>
            </a:r>
          </a:p>
          <a:p>
            <a:pPr algn="l" eaLnBrk="1" hangingPunct="1"/>
            <a:r>
              <a:rPr lang="en-US" altLang="en-US" sz="2400" dirty="0">
                <a:effectLst>
                  <a:outerShdw blurRad="38100" dist="38100" dir="2700000" algn="tl">
                    <a:srgbClr val="000000">
                      <a:alpha val="43137"/>
                    </a:srgbClr>
                  </a:outerShdw>
                </a:effectLst>
              </a:rPr>
              <a:t>Identify the purposes and effects of decontamination.</a:t>
            </a:r>
          </a:p>
          <a:p>
            <a:pPr algn="l" eaLnBrk="1" hangingPunct="1"/>
            <a:r>
              <a:rPr lang="en-US" altLang="en-US" sz="2400" dirty="0">
                <a:effectLst>
                  <a:outerShdw blurRad="38100" dist="38100" dir="2700000" algn="tl">
                    <a:srgbClr val="000000">
                      <a:alpha val="43137"/>
                    </a:srgbClr>
                  </a:outerShdw>
                </a:effectLst>
              </a:rPr>
              <a:t>Perform proper self-decontamination.</a:t>
            </a:r>
          </a:p>
          <a:p>
            <a:pPr algn="l" eaLnBrk="1" hangingPunct="1"/>
            <a:r>
              <a:rPr lang="en-US" altLang="en-US" sz="2400" dirty="0">
                <a:effectLst>
                  <a:outerShdw blurRad="38100" dist="38100" dir="2700000" algn="tl">
                    <a:srgbClr val="000000">
                      <a:alpha val="43137"/>
                    </a:srgbClr>
                  </a:outerShdw>
                </a:effectLst>
              </a:rPr>
              <a:t>Identify steps taken to enhance safety of all personnel while conducting decontamination.</a:t>
            </a:r>
          </a:p>
          <a:p>
            <a:pPr eaLnBrk="1" hangingPunct="1">
              <a:lnSpc>
                <a:spcPct val="80000"/>
              </a:lnSpc>
              <a:spcBef>
                <a:spcPct val="35000"/>
              </a:spcBef>
              <a:spcAft>
                <a:spcPct val="35000"/>
              </a:spcAft>
            </a:pPr>
            <a:endParaRPr lang="en-US" altLang="en-US" sz="2000" dirty="0">
              <a:effectLst>
                <a:outerShdw blurRad="38100" dist="38100" dir="2700000" algn="tl">
                  <a:srgbClr val="000000">
                    <a:alpha val="43137"/>
                  </a:srgbClr>
                </a:outerShdw>
              </a:effectLst>
            </a:endParaRPr>
          </a:p>
        </p:txBody>
      </p:sp>
      <p:pic>
        <p:nvPicPr>
          <p:cNvPr id="3" name="Picture 2">
            <a:extLst>
              <a:ext uri="{FF2B5EF4-FFF2-40B4-BE49-F238E27FC236}">
                <a16:creationId xmlns="" xmlns:a16="http://schemas.microsoft.com/office/drawing/2014/main" id="{D2AD4322-D686-4E9E-854D-B121E10E6416}"/>
              </a:ext>
            </a:extLst>
          </p:cNvPr>
          <p:cNvPicPr>
            <a:picLocks noChangeAspect="1"/>
          </p:cNvPicPr>
          <p:nvPr/>
        </p:nvPicPr>
        <p:blipFill>
          <a:blip r:embed="rId3"/>
          <a:stretch>
            <a:fillRect/>
          </a:stretch>
        </p:blipFill>
        <p:spPr>
          <a:xfrm>
            <a:off x="6618132" y="1010360"/>
            <a:ext cx="5111700" cy="5369872"/>
          </a:xfrm>
          <a:prstGeom prst="rect">
            <a:avLst/>
          </a:prstGeom>
        </p:spPr>
      </p:pic>
    </p:spTree>
    <p:custDataLst>
      <p:tags r:id="rId1"/>
    </p:custDataLst>
    <p:extLst>
      <p:ext uri="{BB962C8B-B14F-4D97-AF65-F5344CB8AC3E}">
        <p14:creationId xmlns:p14="http://schemas.microsoft.com/office/powerpoint/2010/main" val="164050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7">
            <a:extLst>
              <a:ext uri="{FF2B5EF4-FFF2-40B4-BE49-F238E27FC236}">
                <a16:creationId xmlns="" xmlns:a16="http://schemas.microsoft.com/office/drawing/2014/main" id="{F28059F8-8319-4275-9AA2-FA4568F3EDAC}"/>
              </a:ext>
            </a:extLst>
          </p:cNvPr>
          <p:cNvSpPr>
            <a:spLocks noGrp="1"/>
          </p:cNvSpPr>
          <p:nvPr>
            <p:ph type="sldNum" sz="quarter" idx="12"/>
          </p:nvPr>
        </p:nvSpPr>
        <p:spPr>
          <a:xfrm>
            <a:off x="9062803" y="6278563"/>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0D1273-B800-4EB1-890F-D57CABFE061A}" type="slidenum">
              <a:rPr kumimoji="0" lang="en-US" altLang="en-US" sz="1050" b="0" i="0" u="none" strike="noStrike" kern="1200" cap="none" spc="0" normalizeH="0" baseline="0" noProof="0" smtClean="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05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387" name="Rectangle 2">
            <a:extLst>
              <a:ext uri="{FF2B5EF4-FFF2-40B4-BE49-F238E27FC236}">
                <a16:creationId xmlns="" xmlns:a16="http://schemas.microsoft.com/office/drawing/2014/main" id="{04FD4031-FF8D-4649-9845-78D4DC4D9C3A}"/>
              </a:ext>
            </a:extLst>
          </p:cNvPr>
          <p:cNvSpPr>
            <a:spLocks noGrp="1" noChangeArrowheads="1"/>
          </p:cNvSpPr>
          <p:nvPr>
            <p:ph type="title" idx="4294967295"/>
          </p:nvPr>
        </p:nvSpPr>
        <p:spPr>
          <a:xfrm>
            <a:off x="691535" y="271462"/>
            <a:ext cx="10972800" cy="974725"/>
          </a:xfrm>
        </p:spPr>
        <p:txBody>
          <a:bodyPr>
            <a:normAutofit/>
          </a:bodyPr>
          <a:lstStyle/>
          <a:p>
            <a:pPr eaLnBrk="1" hangingPunct="1"/>
            <a:r>
              <a:rPr lang="en-US" altLang="en-US" sz="4400" b="1" dirty="0">
                <a:effectLst>
                  <a:outerShdw blurRad="38100" dist="38100" dir="2700000" algn="tl">
                    <a:srgbClr val="000000">
                      <a:alpha val="43137"/>
                    </a:srgbClr>
                  </a:outerShdw>
                </a:effectLst>
              </a:rPr>
              <a:t>Decontamination Issues</a:t>
            </a:r>
          </a:p>
        </p:txBody>
      </p:sp>
      <p:sp>
        <p:nvSpPr>
          <p:cNvPr id="16388" name="Rectangle 3">
            <a:extLst>
              <a:ext uri="{FF2B5EF4-FFF2-40B4-BE49-F238E27FC236}">
                <a16:creationId xmlns="" xmlns:a16="http://schemas.microsoft.com/office/drawing/2014/main" id="{B2B43968-04E0-4A47-BF31-BE8FDFAAE8A9}"/>
              </a:ext>
            </a:extLst>
          </p:cNvPr>
          <p:cNvSpPr>
            <a:spLocks noGrp="1" noChangeArrowheads="1"/>
          </p:cNvSpPr>
          <p:nvPr>
            <p:ph type="body" sz="half" idx="4294967295"/>
          </p:nvPr>
        </p:nvSpPr>
        <p:spPr>
          <a:xfrm>
            <a:off x="833202" y="1858963"/>
            <a:ext cx="5897382" cy="4419600"/>
          </a:xfrm>
        </p:spPr>
        <p:txBody>
          <a:bodyPr>
            <a:normAutofit fontScale="92500"/>
          </a:bodyPr>
          <a:lstStyle/>
          <a:p>
            <a:pPr algn="l" eaLnBrk="1" hangingPunct="1"/>
            <a:r>
              <a:rPr lang="en-US" altLang="en-US" sz="2800" dirty="0">
                <a:effectLst>
                  <a:outerShdw blurRad="38100" dist="38100" dir="2700000" algn="tl">
                    <a:srgbClr val="000000">
                      <a:alpha val="43137"/>
                    </a:srgbClr>
                  </a:outerShdw>
                </a:effectLst>
              </a:rPr>
              <a:t>Field decontamination</a:t>
            </a:r>
          </a:p>
          <a:p>
            <a:pPr algn="l" eaLnBrk="1" hangingPunct="1"/>
            <a:r>
              <a:rPr lang="en-US" altLang="en-US" sz="2800" dirty="0">
                <a:effectLst>
                  <a:outerShdw blurRad="38100" dist="38100" dir="2700000" algn="tl">
                    <a:srgbClr val="000000">
                      <a:alpha val="43137"/>
                    </a:srgbClr>
                  </a:outerShdw>
                </a:effectLst>
              </a:rPr>
              <a:t>Victim transportation</a:t>
            </a:r>
          </a:p>
          <a:p>
            <a:pPr algn="l" eaLnBrk="1" hangingPunct="1"/>
            <a:r>
              <a:rPr lang="en-US" altLang="en-US" sz="2800" dirty="0">
                <a:effectLst>
                  <a:outerShdw blurRad="38100" dist="38100" dir="2700000" algn="tl">
                    <a:srgbClr val="000000">
                      <a:alpha val="43137"/>
                    </a:srgbClr>
                  </a:outerShdw>
                </a:effectLst>
              </a:rPr>
              <a:t>Hospital decontamination facilities</a:t>
            </a:r>
          </a:p>
          <a:p>
            <a:pPr algn="l" eaLnBrk="1" hangingPunct="1"/>
            <a:r>
              <a:rPr lang="en-US" altLang="en-US" sz="2800" dirty="0">
                <a:effectLst>
                  <a:outerShdw blurRad="38100" dist="38100" dir="2700000" algn="tl">
                    <a:srgbClr val="000000">
                      <a:alpha val="43137"/>
                    </a:srgbClr>
                  </a:outerShdw>
                </a:effectLst>
              </a:rPr>
              <a:t>Decontamination at mass care facilities</a:t>
            </a:r>
          </a:p>
          <a:p>
            <a:pPr algn="l" eaLnBrk="1" hangingPunct="1"/>
            <a:r>
              <a:rPr lang="en-US" altLang="en-US" sz="2800" dirty="0">
                <a:effectLst>
                  <a:outerShdw blurRad="38100" dist="38100" dir="2700000" algn="tl">
                    <a:srgbClr val="000000">
                      <a:alpha val="43137"/>
                    </a:srgbClr>
                  </a:outerShdw>
                </a:effectLst>
              </a:rPr>
              <a:t>Contaminated clothing and equipment disposal</a:t>
            </a:r>
          </a:p>
          <a:p>
            <a:pPr algn="l" eaLnBrk="1" hangingPunct="1"/>
            <a:r>
              <a:rPr lang="en-US" altLang="en-US" sz="2800" dirty="0">
                <a:effectLst>
                  <a:outerShdw blurRad="38100" dist="38100" dir="2700000" algn="tl">
                    <a:srgbClr val="000000">
                      <a:alpha val="43137"/>
                    </a:srgbClr>
                  </a:outerShdw>
                </a:effectLst>
              </a:rPr>
              <a:t>Disposition of the deceased</a:t>
            </a:r>
          </a:p>
          <a:p>
            <a:pPr algn="l" eaLnBrk="1" hangingPunct="1"/>
            <a:r>
              <a:rPr lang="en-US" altLang="en-US" sz="2800" dirty="0">
                <a:effectLst>
                  <a:outerShdw blurRad="38100" dist="38100" dir="2700000" algn="tl">
                    <a:srgbClr val="000000">
                      <a:alpha val="43137"/>
                    </a:srgbClr>
                  </a:outerShdw>
                </a:effectLst>
              </a:rPr>
              <a:t>Environmental decontamination</a:t>
            </a:r>
          </a:p>
          <a:p>
            <a:pPr algn="l" eaLnBrk="1" hangingPunct="1"/>
            <a:endParaRPr lang="en-US" altLang="en-US" sz="2400" dirty="0">
              <a:effectLst>
                <a:outerShdw blurRad="38100" dist="38100" dir="2700000" algn="tl">
                  <a:srgbClr val="000000">
                    <a:alpha val="43137"/>
                  </a:srgbClr>
                </a:outerShdw>
              </a:effectLst>
            </a:endParaRPr>
          </a:p>
        </p:txBody>
      </p:sp>
      <p:pic>
        <p:nvPicPr>
          <p:cNvPr id="16389" name="Picture 4" descr="clearing">
            <a:extLst>
              <a:ext uri="{FF2B5EF4-FFF2-40B4-BE49-F238E27FC236}">
                <a16:creationId xmlns="" xmlns:a16="http://schemas.microsoft.com/office/drawing/2014/main" id="{2D5EA4A5-3CF9-4E97-94CD-A723B20D71E2}"/>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7669213" y="3914775"/>
            <a:ext cx="4522787" cy="2817813"/>
          </a:xfrm>
          <a:noFill/>
        </p:spPr>
      </p:pic>
      <p:pic>
        <p:nvPicPr>
          <p:cNvPr id="5" name="Content Placeholder 4">
            <a:extLst>
              <a:ext uri="{FF2B5EF4-FFF2-40B4-BE49-F238E27FC236}">
                <a16:creationId xmlns="" xmlns:a16="http://schemas.microsoft.com/office/drawing/2014/main" id="{233EAC89-65D1-4803-B690-E2DFE0D921DE}"/>
              </a:ext>
            </a:extLst>
          </p:cNvPr>
          <p:cNvPicPr>
            <a:picLocks noGrp="1" noChangeAspect="1"/>
          </p:cNvPicPr>
          <p:nvPr>
            <p:ph sz="quarter" idx="4294967295"/>
          </p:nvPr>
        </p:nvPicPr>
        <p:blipFill>
          <a:blip r:embed="rId4"/>
          <a:stretch>
            <a:fillRect/>
          </a:stretch>
        </p:blipFill>
        <p:spPr>
          <a:xfrm>
            <a:off x="7669213" y="1246187"/>
            <a:ext cx="4522787" cy="2566988"/>
          </a:xfrm>
        </p:spPr>
      </p:pic>
    </p:spTree>
    <p:custDataLst>
      <p:tags r:id="rId1"/>
    </p:custDataLst>
    <p:extLst>
      <p:ext uri="{BB962C8B-B14F-4D97-AF65-F5344CB8AC3E}">
        <p14:creationId xmlns:p14="http://schemas.microsoft.com/office/powerpoint/2010/main" val="215484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505" y="0"/>
            <a:ext cx="8163951" cy="1308294"/>
          </a:xfrm>
        </p:spPr>
        <p:txBody>
          <a:bodyPr>
            <a:normAutofit/>
          </a:bodyPr>
          <a:lstStyle/>
          <a:p>
            <a:r>
              <a:rPr lang="en-US" sz="4400" b="1" dirty="0">
                <a:effectLst>
                  <a:outerShdw blurRad="38100" dist="38100" dir="2700000" algn="tl">
                    <a:srgbClr val="000000">
                      <a:alpha val="43137"/>
                    </a:srgbClr>
                  </a:outerShdw>
                </a:effectLst>
                <a:latin typeface="Bookman Old Style" panose="02050604050505020204" pitchFamily="18" charset="0"/>
              </a:rPr>
              <a:t>          </a:t>
            </a:r>
            <a:r>
              <a:rPr lang="en-US" sz="4400" b="1" dirty="0">
                <a:effectLst>
                  <a:outerShdw blurRad="38100" dist="38100" dir="2700000" algn="tl">
                    <a:srgbClr val="000000">
                      <a:alpha val="43137"/>
                    </a:srgbClr>
                  </a:outerShdw>
                </a:effectLst>
              </a:rPr>
              <a:t>Decontamination</a:t>
            </a:r>
          </a:p>
        </p:txBody>
      </p:sp>
      <p:sp>
        <p:nvSpPr>
          <p:cNvPr id="3" name="Content Placeholder 2"/>
          <p:cNvSpPr>
            <a:spLocks noGrp="1"/>
          </p:cNvSpPr>
          <p:nvPr>
            <p:ph idx="1"/>
          </p:nvPr>
        </p:nvSpPr>
        <p:spPr>
          <a:xfrm>
            <a:off x="554637" y="1508623"/>
            <a:ext cx="6580682" cy="5117979"/>
          </a:xfrm>
        </p:spPr>
        <p:txBody>
          <a:bodyPr>
            <a:normAutofit/>
          </a:bodyPr>
          <a:lstStyle/>
          <a:p>
            <a:pPr marL="0" indent="0">
              <a:buNone/>
            </a:pPr>
            <a:r>
              <a:rPr lang="en-US" sz="2800" b="1" dirty="0">
                <a:latin typeface="Century Gothic" panose="020B0502020202020204" pitchFamily="34" charset="0"/>
              </a:rPr>
              <a:t>D</a:t>
            </a:r>
            <a:r>
              <a:rPr lang="en-US" sz="2800" b="1" dirty="0" smtClean="0">
                <a:latin typeface="Century Gothic" panose="020B0502020202020204" pitchFamily="34" charset="0"/>
              </a:rPr>
              <a:t>econtamination </a:t>
            </a:r>
            <a:r>
              <a:rPr lang="en-US" sz="2800" b="1" dirty="0">
                <a:latin typeface="Century Gothic" panose="020B0502020202020204" pitchFamily="34" charset="0"/>
              </a:rPr>
              <a:t>plan should:  </a:t>
            </a:r>
          </a:p>
          <a:p>
            <a:r>
              <a:rPr lang="en-US" sz="2800" dirty="0">
                <a:latin typeface="Century Gothic" panose="020B0502020202020204" pitchFamily="34" charset="0"/>
              </a:rPr>
              <a:t>Determine the number and layout of decontamination stations. </a:t>
            </a:r>
          </a:p>
          <a:p>
            <a:r>
              <a:rPr lang="en-US" sz="2800" dirty="0">
                <a:latin typeface="Century Gothic" panose="020B0502020202020204" pitchFamily="34" charset="0"/>
              </a:rPr>
              <a:t>Determine the type of decontamination  equipment needed. </a:t>
            </a:r>
          </a:p>
          <a:p>
            <a:r>
              <a:rPr lang="en-US" sz="2800" dirty="0">
                <a:latin typeface="Century Gothic" panose="020B0502020202020204" pitchFamily="34" charset="0"/>
              </a:rPr>
              <a:t>Determine appropriate decontamination methods. </a:t>
            </a:r>
          </a:p>
          <a:p>
            <a:r>
              <a:rPr lang="en-US" sz="2800" dirty="0">
                <a:latin typeface="Century Gothic" panose="020B0502020202020204" pitchFamily="34" charset="0"/>
              </a:rPr>
              <a:t>Establish procedures to prevent contamination of clean areas. </a:t>
            </a:r>
          </a:p>
        </p:txBody>
      </p:sp>
      <p:pic>
        <p:nvPicPr>
          <p:cNvPr id="5" name="Picture 4">
            <a:extLst>
              <a:ext uri="{FF2B5EF4-FFF2-40B4-BE49-F238E27FC236}">
                <a16:creationId xmlns="" xmlns:a16="http://schemas.microsoft.com/office/drawing/2014/main" id="{EE4C6590-E7C4-461D-AC18-E3210A610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229" y="1447047"/>
            <a:ext cx="4592196" cy="5179555"/>
          </a:xfrm>
          <a:prstGeom prst="rect">
            <a:avLst/>
          </a:prstGeom>
        </p:spPr>
      </p:pic>
    </p:spTree>
    <p:custDataLst>
      <p:tags r:id="rId1"/>
    </p:custDataLst>
    <p:extLst>
      <p:ext uri="{BB962C8B-B14F-4D97-AF65-F5344CB8AC3E}">
        <p14:creationId xmlns:p14="http://schemas.microsoft.com/office/powerpoint/2010/main" val="274651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4048" y="0"/>
            <a:ext cx="8163951" cy="1308294"/>
          </a:xfrm>
        </p:spPr>
        <p:txBody>
          <a:bodyPr>
            <a:normAutofit/>
          </a:bodyPr>
          <a:lstStyle/>
          <a:p>
            <a:r>
              <a:rPr lang="en-US" sz="4400" b="1" dirty="0">
                <a:effectLst>
                  <a:outerShdw blurRad="38100" dist="38100" dir="2700000" algn="tl">
                    <a:srgbClr val="000000">
                      <a:alpha val="43137"/>
                    </a:srgbClr>
                  </a:outerShdw>
                </a:effectLst>
                <a:latin typeface="Bookman Old Style" panose="02050604050505020204" pitchFamily="18" charset="0"/>
              </a:rPr>
              <a:t>          </a:t>
            </a:r>
            <a:r>
              <a:rPr lang="en-US" sz="4400" b="1" dirty="0">
                <a:effectLst>
                  <a:outerShdw blurRad="38100" dist="38100" dir="2700000" algn="tl">
                    <a:srgbClr val="000000">
                      <a:alpha val="43137"/>
                    </a:srgbClr>
                  </a:outerShdw>
                </a:effectLst>
              </a:rPr>
              <a:t>Decontamination</a:t>
            </a:r>
          </a:p>
        </p:txBody>
      </p:sp>
      <p:sp>
        <p:nvSpPr>
          <p:cNvPr id="3" name="Content Placeholder 2"/>
          <p:cNvSpPr>
            <a:spLocks noGrp="1"/>
          </p:cNvSpPr>
          <p:nvPr>
            <p:ph idx="1"/>
          </p:nvPr>
        </p:nvSpPr>
        <p:spPr>
          <a:xfrm>
            <a:off x="155758" y="1308294"/>
            <a:ext cx="4835968" cy="5179102"/>
          </a:xfrm>
        </p:spPr>
        <p:txBody>
          <a:bodyPr>
            <a:normAutofit/>
          </a:bodyPr>
          <a:lstStyle/>
          <a:p>
            <a:pPr marL="0" indent="0">
              <a:buNone/>
            </a:pPr>
            <a:r>
              <a:rPr lang="en-US" sz="2400" b="1" dirty="0">
                <a:effectLst>
                  <a:outerShdw blurRad="38100" dist="38100" dir="2700000" algn="tl">
                    <a:srgbClr val="000000">
                      <a:alpha val="43137"/>
                    </a:srgbClr>
                  </a:outerShdw>
                </a:effectLst>
                <a:latin typeface="Century Gothic" panose="020B0502020202020204" pitchFamily="34" charset="0"/>
              </a:rPr>
              <a:t>D</a:t>
            </a:r>
            <a:r>
              <a:rPr lang="en-US" sz="2400" b="1" dirty="0" smtClean="0">
                <a:effectLst>
                  <a:outerShdw blurRad="38100" dist="38100" dir="2700000" algn="tl">
                    <a:srgbClr val="000000">
                      <a:alpha val="43137"/>
                    </a:srgbClr>
                  </a:outerShdw>
                </a:effectLst>
                <a:latin typeface="Century Gothic" panose="020B0502020202020204" pitchFamily="34" charset="0"/>
              </a:rPr>
              <a:t>econtamination </a:t>
            </a:r>
            <a:r>
              <a:rPr lang="en-US" sz="2400" b="1" dirty="0">
                <a:effectLst>
                  <a:outerShdw blurRad="38100" dist="38100" dir="2700000" algn="tl">
                    <a:srgbClr val="000000">
                      <a:alpha val="43137"/>
                    </a:srgbClr>
                  </a:outerShdw>
                </a:effectLst>
                <a:latin typeface="Century Gothic" panose="020B0502020202020204" pitchFamily="34" charset="0"/>
              </a:rPr>
              <a:t>layout plan </a:t>
            </a:r>
          </a:p>
          <a:p>
            <a:pPr marL="0" indent="0">
              <a:buNone/>
            </a:pPr>
            <a:endParaRPr lang="en-US" sz="2400" b="1" dirty="0">
              <a:effectLst>
                <a:outerShdw blurRad="38100" dist="38100" dir="2700000" algn="tl">
                  <a:srgbClr val="000000">
                    <a:alpha val="43137"/>
                  </a:srgbClr>
                </a:outerShdw>
              </a:effectLst>
              <a:latin typeface="Century Gothic" panose="020B0502020202020204" pitchFamily="34" charset="0"/>
            </a:endParaRPr>
          </a:p>
          <a:p>
            <a:pPr marL="0" indent="0">
              <a:buNone/>
            </a:pPr>
            <a:r>
              <a:rPr lang="en-US" sz="2400" b="1" dirty="0">
                <a:effectLst>
                  <a:outerShdw blurRad="38100" dist="38100" dir="2700000" algn="tl">
                    <a:srgbClr val="000000">
                      <a:alpha val="43137"/>
                    </a:srgbClr>
                  </a:outerShdw>
                </a:effectLst>
                <a:latin typeface="Century Gothic" panose="020B0502020202020204" pitchFamily="34" charset="0"/>
              </a:rPr>
              <a:t>  </a:t>
            </a:r>
            <a:r>
              <a:rPr lang="en-US" dirty="0">
                <a:effectLst>
                  <a:outerShdw blurRad="38100" dist="38100" dir="2700000" algn="tl">
                    <a:srgbClr val="000000">
                      <a:alpha val="43137"/>
                    </a:srgbClr>
                  </a:outerShdw>
                </a:effectLst>
                <a:hlinkClick r:id="rId3"/>
              </a:rPr>
              <a:t>https://www.osha.gov/SLTC/hazardouswaste/training/decon.html</a:t>
            </a:r>
            <a:r>
              <a:rPr lang="en-US" dirty="0">
                <a:effectLst>
                  <a:outerShdw blurRad="38100" dist="38100" dir="2700000" algn="tl">
                    <a:srgbClr val="000000">
                      <a:alpha val="43137"/>
                    </a:srgbClr>
                  </a:outerShdw>
                </a:effectLst>
              </a:rPr>
              <a:t> </a:t>
            </a:r>
          </a:p>
          <a:p>
            <a:pPr marL="0" indent="0">
              <a:buNone/>
            </a:pPr>
            <a:endParaRPr lang="en-US" dirty="0">
              <a:effectLst>
                <a:outerShdw blurRad="38100" dist="38100" dir="2700000" algn="tl">
                  <a:srgbClr val="000000">
                    <a:alpha val="43137"/>
                  </a:srgbClr>
                </a:outerShdw>
              </a:effectLst>
            </a:endParaRPr>
          </a:p>
          <a:p>
            <a:pPr marL="0" indent="0">
              <a:buNone/>
            </a:pPr>
            <a:endParaRPr lang="en-US" dirty="0">
              <a:effectLst>
                <a:outerShdw blurRad="38100" dist="38100" dir="2700000" algn="tl">
                  <a:srgbClr val="000000">
                    <a:alpha val="43137"/>
                  </a:srgbClr>
                </a:outerShdw>
              </a:effectLst>
            </a:endParaRPr>
          </a:p>
          <a:p>
            <a:pPr marL="0" indent="0">
              <a:buNone/>
            </a:pPr>
            <a:endParaRPr lang="en-US" sz="2400" b="1" dirty="0">
              <a:effectLst>
                <a:outerShdw blurRad="38100" dist="38100" dir="2700000" algn="tl">
                  <a:srgbClr val="000000">
                    <a:alpha val="43137"/>
                  </a:srgbClr>
                </a:outerShdw>
              </a:effectLst>
              <a:latin typeface="Century Gothic" panose="020B0502020202020204" pitchFamily="34" charset="0"/>
            </a:endParaRPr>
          </a:p>
        </p:txBody>
      </p:sp>
      <p:pic>
        <p:nvPicPr>
          <p:cNvPr id="6" name="Picture 5">
            <a:extLst>
              <a:ext uri="{FF2B5EF4-FFF2-40B4-BE49-F238E27FC236}">
                <a16:creationId xmlns="" xmlns:a16="http://schemas.microsoft.com/office/drawing/2014/main" id="{674E4CB7-E499-4677-8C2D-707BF8591422}"/>
              </a:ext>
            </a:extLst>
          </p:cNvPr>
          <p:cNvPicPr>
            <a:picLocks noChangeAspect="1"/>
          </p:cNvPicPr>
          <p:nvPr/>
        </p:nvPicPr>
        <p:blipFill>
          <a:blip r:embed="rId4"/>
          <a:stretch>
            <a:fillRect/>
          </a:stretch>
        </p:blipFill>
        <p:spPr>
          <a:xfrm>
            <a:off x="4991726" y="1228761"/>
            <a:ext cx="6808069" cy="5387424"/>
          </a:xfrm>
          <a:prstGeom prst="rect">
            <a:avLst/>
          </a:prstGeom>
        </p:spPr>
      </p:pic>
      <p:pic>
        <p:nvPicPr>
          <p:cNvPr id="5" name="Picture 4">
            <a:extLst>
              <a:ext uri="{FF2B5EF4-FFF2-40B4-BE49-F238E27FC236}">
                <a16:creationId xmlns="" xmlns:a16="http://schemas.microsoft.com/office/drawing/2014/main" id="{650166A4-6FA6-4840-8443-364FDF14F08F}"/>
              </a:ext>
            </a:extLst>
          </p:cNvPr>
          <p:cNvPicPr>
            <a:picLocks noChangeAspect="1"/>
          </p:cNvPicPr>
          <p:nvPr/>
        </p:nvPicPr>
        <p:blipFill>
          <a:blip r:embed="rId5"/>
          <a:stretch>
            <a:fillRect/>
          </a:stretch>
        </p:blipFill>
        <p:spPr>
          <a:xfrm>
            <a:off x="1068947" y="3779865"/>
            <a:ext cx="2562906" cy="2562906"/>
          </a:xfrm>
          <a:prstGeom prst="rect">
            <a:avLst/>
          </a:prstGeom>
        </p:spPr>
      </p:pic>
    </p:spTree>
    <p:custDataLst>
      <p:tags r:id="rId1"/>
    </p:custDataLst>
    <p:extLst>
      <p:ext uri="{BB962C8B-B14F-4D97-AF65-F5344CB8AC3E}">
        <p14:creationId xmlns:p14="http://schemas.microsoft.com/office/powerpoint/2010/main" val="323895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6">
            <a:extLst>
              <a:ext uri="{FF2B5EF4-FFF2-40B4-BE49-F238E27FC236}">
                <a16:creationId xmlns="" xmlns:a16="http://schemas.microsoft.com/office/drawing/2014/main" id="{220CCDB9-50DF-453E-88CA-374D7F052F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5D185A7-41CA-445D-A45A-E8CD4A2151E9}" type="slidenum">
              <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05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028" name="Rectangle 2">
            <a:extLst>
              <a:ext uri="{FF2B5EF4-FFF2-40B4-BE49-F238E27FC236}">
                <a16:creationId xmlns="" xmlns:a16="http://schemas.microsoft.com/office/drawing/2014/main" id="{B0899968-9F5A-4176-9385-F3907FDE0F56}"/>
              </a:ext>
            </a:extLst>
          </p:cNvPr>
          <p:cNvSpPr>
            <a:spLocks noGrp="1" noChangeArrowheads="1"/>
          </p:cNvSpPr>
          <p:nvPr>
            <p:ph type="title" idx="4294967295"/>
          </p:nvPr>
        </p:nvSpPr>
        <p:spPr>
          <a:xfrm>
            <a:off x="983648" y="533400"/>
            <a:ext cx="10972800" cy="1371600"/>
          </a:xfrm>
        </p:spPr>
        <p:txBody>
          <a:bodyPr>
            <a:normAutofit/>
          </a:bodyPr>
          <a:lstStyle/>
          <a:p>
            <a:pPr eaLnBrk="1" hangingPunct="1"/>
            <a:r>
              <a:rPr lang="en-US" altLang="en-US" sz="4400" b="1" dirty="0">
                <a:effectLst>
                  <a:outerShdw blurRad="38100" dist="38100" dir="2700000" algn="tl">
                    <a:srgbClr val="000000">
                      <a:alpha val="43137"/>
                    </a:srgbClr>
                  </a:outerShdw>
                </a:effectLst>
              </a:rPr>
              <a:t>Decontamination Considerations</a:t>
            </a:r>
          </a:p>
        </p:txBody>
      </p:sp>
      <p:sp>
        <p:nvSpPr>
          <p:cNvPr id="1029" name="Rectangle 3">
            <a:extLst>
              <a:ext uri="{FF2B5EF4-FFF2-40B4-BE49-F238E27FC236}">
                <a16:creationId xmlns="" xmlns:a16="http://schemas.microsoft.com/office/drawing/2014/main" id="{2702B88F-346B-42A4-8EF4-7544B9C7C120}"/>
              </a:ext>
            </a:extLst>
          </p:cNvPr>
          <p:cNvSpPr>
            <a:spLocks noGrp="1" noChangeArrowheads="1"/>
          </p:cNvSpPr>
          <p:nvPr>
            <p:ph type="body" sz="half" idx="4294967295"/>
          </p:nvPr>
        </p:nvSpPr>
        <p:spPr>
          <a:xfrm>
            <a:off x="513347" y="1905000"/>
            <a:ext cx="6273800" cy="4724400"/>
          </a:xfrm>
        </p:spPr>
        <p:txBody>
          <a:bodyPr>
            <a:normAutofit/>
          </a:bodyPr>
          <a:lstStyle/>
          <a:p>
            <a:pPr eaLnBrk="1" hangingPunct="1">
              <a:spcBef>
                <a:spcPts val="600"/>
              </a:spcBef>
            </a:pPr>
            <a:r>
              <a:rPr lang="en-US" altLang="en-US" sz="2800" dirty="0">
                <a:effectLst>
                  <a:outerShdw blurRad="38100" dist="38100" dir="2700000" algn="tl">
                    <a:srgbClr val="000000">
                      <a:alpha val="43137"/>
                    </a:srgbClr>
                  </a:outerShdw>
                </a:effectLst>
              </a:rPr>
              <a:t>Weather</a:t>
            </a:r>
          </a:p>
          <a:p>
            <a:pPr eaLnBrk="1" hangingPunct="1">
              <a:spcBef>
                <a:spcPts val="600"/>
              </a:spcBef>
            </a:pPr>
            <a:r>
              <a:rPr lang="en-US" altLang="en-US" sz="2800" dirty="0">
                <a:effectLst>
                  <a:outerShdw blurRad="38100" dist="38100" dir="2700000" algn="tl">
                    <a:srgbClr val="000000">
                      <a:alpha val="43137"/>
                    </a:srgbClr>
                  </a:outerShdw>
                </a:effectLst>
              </a:rPr>
              <a:t>Wind Direction/Topography</a:t>
            </a:r>
          </a:p>
          <a:p>
            <a:pPr eaLnBrk="1" hangingPunct="1">
              <a:spcBef>
                <a:spcPts val="600"/>
              </a:spcBef>
            </a:pPr>
            <a:r>
              <a:rPr lang="en-US" altLang="en-US" sz="2800" dirty="0">
                <a:effectLst>
                  <a:outerShdw blurRad="38100" dist="38100" dir="2700000" algn="tl">
                    <a:srgbClr val="000000">
                      <a:alpha val="43137"/>
                    </a:srgbClr>
                  </a:outerShdw>
                </a:effectLst>
              </a:rPr>
              <a:t>Site assessment of what contaminants are present on site </a:t>
            </a:r>
          </a:p>
          <a:p>
            <a:pPr eaLnBrk="1" hangingPunct="1">
              <a:spcBef>
                <a:spcPts val="600"/>
              </a:spcBef>
            </a:pPr>
            <a:r>
              <a:rPr lang="en-US" altLang="en-US" sz="2800" dirty="0">
                <a:effectLst>
                  <a:outerShdw blurRad="38100" dist="38100" dir="2700000" algn="tl">
                    <a:srgbClr val="000000">
                      <a:alpha val="43137"/>
                    </a:srgbClr>
                  </a:outerShdw>
                </a:effectLst>
              </a:rPr>
              <a:t>What size of Decontamination site is needed.</a:t>
            </a:r>
          </a:p>
          <a:p>
            <a:pPr eaLnBrk="1" hangingPunct="1">
              <a:spcBef>
                <a:spcPts val="600"/>
              </a:spcBef>
            </a:pPr>
            <a:r>
              <a:rPr lang="en-US" altLang="en-US" sz="2800" dirty="0">
                <a:effectLst>
                  <a:outerShdw blurRad="38100" dist="38100" dir="2700000" algn="tl">
                    <a:srgbClr val="000000">
                      <a:alpha val="43137"/>
                    </a:srgbClr>
                  </a:outerShdw>
                </a:effectLst>
              </a:rPr>
              <a:t>Disposal of waste water and PPE</a:t>
            </a:r>
          </a:p>
        </p:txBody>
      </p:sp>
      <p:pic>
        <p:nvPicPr>
          <p:cNvPr id="7" name="Picture 6">
            <a:extLst>
              <a:ext uri="{FF2B5EF4-FFF2-40B4-BE49-F238E27FC236}">
                <a16:creationId xmlns="" xmlns:a16="http://schemas.microsoft.com/office/drawing/2014/main" id="{E76CB942-D434-4248-9215-2B179C079D76}"/>
              </a:ext>
            </a:extLst>
          </p:cNvPr>
          <p:cNvPicPr>
            <a:picLocks noChangeAspect="1"/>
          </p:cNvPicPr>
          <p:nvPr/>
        </p:nvPicPr>
        <p:blipFill>
          <a:blip r:embed="rId4"/>
          <a:stretch>
            <a:fillRect/>
          </a:stretch>
        </p:blipFill>
        <p:spPr>
          <a:xfrm>
            <a:off x="6787147" y="1951145"/>
            <a:ext cx="5169301" cy="4678255"/>
          </a:xfrm>
          <a:prstGeom prst="rect">
            <a:avLst/>
          </a:prstGeom>
        </p:spPr>
      </p:pic>
    </p:spTree>
    <p:custDataLst>
      <p:tags r:id="rId1"/>
    </p:custDataLst>
    <p:extLst>
      <p:ext uri="{BB962C8B-B14F-4D97-AF65-F5344CB8AC3E}">
        <p14:creationId xmlns:p14="http://schemas.microsoft.com/office/powerpoint/2010/main" val="25240389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305268&quot;&gt;&lt;object type=&quot;3&quot; unique_id=&quot;305269&quot;&gt;&lt;property id=&quot;20148&quot; value=&quot;5&quot;/&gt;&lt;property id=&quot;20300&quot; value=&quot;Slide 1 - &amp;quot;Disaster Site Worker Safety&amp;quot;&quot;/&gt;&lt;property id=&quot;20307&quot; value=&quot;257&quot;/&gt;&lt;/object&gt;&lt;object type=&quot;3&quot; unique_id=&quot;305270&quot;&gt;&lt;property id=&quot;20148&quot; value=&quot;5&quot;/&gt;&lt;property id=&quot;20300&quot; value=&quot;Slide 2 - &amp;quot;Introduction&amp;quot;&quot;/&gt;&lt;property id=&quot;20307&quot; value=&quot;258&quot;/&gt;&lt;/object&gt;&lt;object type=&quot;3&quot; unique_id=&quot;305271&quot;&gt;&lt;property id=&quot;20148&quot; value=&quot;5&quot;/&gt;&lt;property id=&quot;20300&quot; value=&quot;Slide 3 - &amp;quot;Introduction&amp;quot;&quot;/&gt;&lt;property id=&quot;20307&quot; value=&quot;259&quot;/&gt;&lt;/object&gt;&lt;object type=&quot;3&quot; unique_id=&quot;305272&quot;&gt;&lt;property id=&quot;20148&quot; value=&quot;5&quot;/&gt;&lt;property id=&quot;20300&quot; value=&quot;Slide 4 - &amp;quot;Objective&amp;quot;&quot;/&gt;&lt;property id=&quot;20307&quot; value=&quot;260&quot;/&gt;&lt;/object&gt;&lt;object type=&quot;3&quot; unique_id=&quot;305273&quot;&gt;&lt;property id=&quot;20148&quot; value=&quot;5&quot;/&gt;&lt;property id=&quot;20300&quot; value=&quot;Slide 5 - &amp;quot;Objectives&amp;quot;&quot;/&gt;&lt;property id=&quot;20307&quot; value=&quot;261&quot;/&gt;&lt;/object&gt;&lt;object type=&quot;3&quot; unique_id=&quot;305274&quot;&gt;&lt;property id=&quot;20148&quot; value=&quot;5&quot;/&gt;&lt;property id=&quot;20300&quot; value=&quot;Slide 6 - &amp;quot;Decontamination Issues&amp;quot;&quot;/&gt;&lt;property id=&quot;20307&quot; value=&quot;262&quot;/&gt;&lt;/object&gt;&lt;object type=&quot;3&quot; unique_id=&quot;305275&quot;&gt;&lt;property id=&quot;20148&quot; value=&quot;5&quot;/&gt;&lt;property id=&quot;20300&quot; value=&quot;Slide 7 - &amp;quot;          Decontamination&amp;quot;&quot;/&gt;&lt;property id=&quot;20307&quot; value=&quot;263&quot;/&gt;&lt;/object&gt;&lt;object type=&quot;3&quot; unique_id=&quot;305276&quot;&gt;&lt;property id=&quot;20148&quot; value=&quot;5&quot;/&gt;&lt;property id=&quot;20300&quot; value=&quot;Slide 8 - &amp;quot;          Decontamination&amp;quot;&quot;/&gt;&lt;property id=&quot;20307&quot; value=&quot;264&quot;/&gt;&lt;/object&gt;&lt;object type=&quot;3&quot; unique_id=&quot;305277&quot;&gt;&lt;property id=&quot;20148&quot; value=&quot;5&quot;/&gt;&lt;property id=&quot;20300&quot; value=&quot;Slide 9 - &amp;quot;Decontamination Considerations&amp;quot;&quot;/&gt;&lt;property id=&quot;20307&quot; value=&quot;265&quot;/&gt;&lt;/object&gt;&lt;object type=&quot;3&quot; unique_id=&quot;305278&quot;&gt;&lt;property id=&quot;20148&quot; value=&quot;5&quot;/&gt;&lt;property id=&quot;20300&quot; value=&quot;Slide 10 - &amp;quot;          Decontamination Equipment&amp;quot;&quot;/&gt;&lt;property id=&quot;20307&quot; value=&quot;266&quot;/&gt;&lt;/object&gt;&lt;object type=&quot;3&quot; unique_id=&quot;305279&quot;&gt;&lt;property id=&quot;20148&quot; value=&quot;5&quot;/&gt;&lt;property id=&quot;20300&quot; value=&quot;Slide 11 - &amp;quot;          Decontamination support Equipment&amp;quot;&quot;/&gt;&lt;property id=&quot;20307&quot; value=&quot;267&quot;/&gt;&lt;/object&gt;&lt;object type=&quot;3&quot; unique_id=&quot;305280&quot;&gt;&lt;property id=&quot;20148&quot; value=&quot;5&quot;/&gt;&lt;property id=&quot;20300&quot; value=&quot;Slide 12 - &amp;quot;          Decontamination support equipment&amp;quot;&quot;/&gt;&lt;property id=&quot;20307&quot; value=&quot;268&quot;/&gt;&lt;/object&gt;&lt;object type=&quot;3&quot; unique_id=&quot;305281&quot;&gt;&lt;property id=&quot;20148&quot; value=&quot;5&quot;/&gt;&lt;property id=&quot;20300&quot; value=&quot;Slide 13 - &amp;quot;          Decontamination&amp;quot;&quot;/&gt;&lt;property id=&quot;20307&quot; value=&quot;269&quot;/&gt;&lt;/object&gt;&lt;object type=&quot;3&quot; unique_id=&quot;305282&quot;&gt;&lt;property id=&quot;20148&quot; value=&quot;5&quot;/&gt;&lt;property id=&quot;20300&quot; value=&quot;Slide 14 - &amp;quot;Purpose for Decontamination&amp;quot;&quot;/&gt;&lt;property id=&quot;20307&quot; value=&quot;270&quot;/&gt;&lt;/object&gt;&lt;object type=&quot;3&quot; unique_id=&quot;305283&quot;&gt;&lt;property id=&quot;20148&quot; value=&quot;5&quot;/&gt;&lt;property id=&quot;20300&quot; value=&quot;Slide 15 - &amp;quot;Types of Decontamination&amp;quot;&quot;/&gt;&lt;property id=&quot;20307&quot; value=&quot;271&quot;/&gt;&lt;/object&gt;&lt;object type=&quot;3&quot; unique_id=&quot;305284&quot;&gt;&lt;property id=&quot;20148&quot; value=&quot;5&quot;/&gt;&lt;property id=&quot;20300&quot; value=&quot;Slide 16 - &amp;quot;Gross Decontamination&amp;quot;&quot;/&gt;&lt;property id=&quot;20307&quot; value=&quot;272&quot;/&gt;&lt;/object&gt;&lt;object type=&quot;3&quot; unique_id=&quot;305285&quot;&gt;&lt;property id=&quot;20148&quot; value=&quot;5&quot;/&gt;&lt;property id=&quot;20300&quot; value=&quot;Slide 17 - &amp;quot;Technical Decontamination&amp;quot;&quot;/&gt;&lt;property id=&quot;20307&quot; value=&quot;273&quot;/&gt;&lt;/object&gt;&lt;object type=&quot;3&quot; unique_id=&quot;305286&quot;&gt;&lt;property id=&quot;20148&quot; value=&quot;5&quot;/&gt;&lt;property id=&quot;20300&quot; value=&quot;Slide 18 - &amp;quot;Technical Decontamination&amp;quot;&quot;/&gt;&lt;property id=&quot;20307&quot; value=&quot;274&quot;/&gt;&lt;/object&gt;&lt;object type=&quot;3&quot; unique_id=&quot;305287&quot;&gt;&lt;property id=&quot;20148&quot; value=&quot;5&quot;/&gt;&lt;property id=&quot;20300&quot; value=&quot;Slide 19 - &amp;quot;Establishing a Decontamination Corridor&amp;quot;&quot;/&gt;&lt;property id=&quot;20307&quot; value=&quot;275&quot;/&gt;&lt;/object&gt;&lt;object type=&quot;3&quot; unique_id=&quot;305288&quot;&gt;&lt;property id=&quot;20148&quot; value=&quot;5&quot;/&gt;&lt;property id=&quot;20300&quot; value=&quot;Slide 20 - &amp;quot;Establishing a Decontamination Corridor&amp;quot;&quot;/&gt;&lt;property id=&quot;20307&quot; value=&quot;276&quot;/&gt;&lt;/object&gt;&lt;object type=&quot;3&quot; unique_id=&quot;305289&quot;&gt;&lt;property id=&quot;20148&quot; value=&quot;5&quot;/&gt;&lt;property id=&quot;20300&quot; value=&quot;Slide 21 - &amp;quot;Establishing a Decontamination Corridor&amp;quot;&quot;/&gt;&lt;property id=&quot;20307&quot; value=&quot;277&quot;/&gt;&lt;/object&gt;&lt;object type=&quot;3&quot; unique_id=&quot;305290&quot;&gt;&lt;property id=&quot;20148&quot; value=&quot;5&quot;/&gt;&lt;property id=&quot;20300&quot; value=&quot;Slide 22 - &amp;quot;Establishing a Decontamination Corridor&amp;quot;&quot;/&gt;&lt;property id=&quot;20307&quot; value=&quot;278&quot;/&gt;&lt;/object&gt;&lt;object type=&quot;3&quot; unique_id=&quot;305291&quot;&gt;&lt;property id=&quot;20148&quot; value=&quot;5&quot;/&gt;&lt;property id=&quot;20300&quot; value=&quot;Slide 23 - &amp;quot; Removal of Contaminants&amp;quot;&quot;/&gt;&lt;property id=&quot;20307&quot; value=&quot;279&quot;/&gt;&lt;/object&gt;&lt;object type=&quot;3&quot; unique_id=&quot;305292&quot;&gt;&lt;property id=&quot;20148&quot; value=&quot;5&quot;/&gt;&lt;property id=&quot;20300&quot; value=&quot;Slide 24 - &amp;quot;Completion of the Decontamination Process&amp;quot;&quot;/&gt;&lt;property id=&quot;20307&quot; value=&quot;280&quot;/&gt;&lt;/object&gt;&lt;object type=&quot;3&quot; unique_id=&quot;305293&quot;&gt;&lt;property id=&quot;20148&quot; value=&quot;5&quot;/&gt;&lt;property id=&quot;20300&quot; value=&quot;Slide 25 - &amp;quot;Decontamination review&amp;quot;&quot;/&gt;&lt;property id=&quot;20307&quot; value=&quot;281&quot;/&gt;&lt;/object&gt;&lt;object type=&quot;3&quot; unique_id=&quot;305294&quot;&gt;&lt;property id=&quot;20148&quot; value=&quot;5&quot;/&gt;&lt;property id=&quot;20300&quot; value=&quot;Slide 26 - &amp;quot;Decontamination review&amp;quot;&quot;/&gt;&lt;property id=&quot;20307&quot; value=&quot;282&quot;/&gt;&lt;/object&gt;&lt;object type=&quot;3&quot; unique_id=&quot;305295&quot;&gt;&lt;property id=&quot;20148&quot; value=&quot;5&quot;/&gt;&lt;property id=&quot;20300&quot; value=&quot;Slide 27 - &amp;quot;Dashboard&amp;quot;&quot;/&gt;&lt;property id=&quot;20307&quot; value=&quot;283&quot;/&gt;&lt;/object&gt;&lt;/object&gt;&lt;object type=&quot;8&quot; unique_id=&quot;305324&quot;&gt;&lt;/object&gt;&lt;/object&gt;&lt;/database&gt;"/>
  <p:tag name="ARTICULATE_SLIDE_COUNT" val="27"/>
  <p:tag name="MMPROD_NEXTUNIQUEID" val="10012"/>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1139</Words>
  <Application>Microsoft Office PowerPoint</Application>
  <PresentationFormat>Widescreen</PresentationFormat>
  <Paragraphs>156</Paragraphs>
  <Slides>27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 Black</vt:lpstr>
      <vt:lpstr>Bookman Old Style</vt:lpstr>
      <vt:lpstr>Calibri</vt:lpstr>
      <vt:lpstr>Century Gothic</vt:lpstr>
      <vt:lpstr>Wingdings</vt:lpstr>
      <vt:lpstr>Vapor Trail</vt:lpstr>
      <vt:lpstr>Disaster Site Worker Safety</vt:lpstr>
      <vt:lpstr>Introduction</vt:lpstr>
      <vt:lpstr>Introduction</vt:lpstr>
      <vt:lpstr>Objective</vt:lpstr>
      <vt:lpstr>Objectives</vt:lpstr>
      <vt:lpstr>Decontamination Issues</vt:lpstr>
      <vt:lpstr>          Decontamination</vt:lpstr>
      <vt:lpstr>          Decontamination</vt:lpstr>
      <vt:lpstr>Decontamination Considerations</vt:lpstr>
      <vt:lpstr>          Decontamination Equipment</vt:lpstr>
      <vt:lpstr>          Decontamination support Equipment</vt:lpstr>
      <vt:lpstr>          Decontamination support equipment</vt:lpstr>
      <vt:lpstr>          Decontamination</vt:lpstr>
      <vt:lpstr>Purpose for Decontamination</vt:lpstr>
      <vt:lpstr>Types of Decontamination</vt:lpstr>
      <vt:lpstr>Gross Decontamination</vt:lpstr>
      <vt:lpstr>Technical Decontamination</vt:lpstr>
      <vt:lpstr>Technical Decontamination</vt:lpstr>
      <vt:lpstr>Establishing a Decontamination Corridor</vt:lpstr>
      <vt:lpstr>Establishing a Decontamination Corridor</vt:lpstr>
      <vt:lpstr>Establishing a Decontamination Corridor</vt:lpstr>
      <vt:lpstr>Establishing a Decontamination Corridor</vt:lpstr>
      <vt:lpstr> Removal of Contaminants</vt:lpstr>
      <vt:lpstr>Completion of the Decontamination Process</vt:lpstr>
      <vt:lpstr>Decontamination review</vt:lpstr>
      <vt:lpstr>Decontamination review</vt:lpstr>
      <vt:lpstr>Dashboard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Site Worker Safety</dc:title>
  <dc:creator>Paul Wind</dc:creator>
  <cp:lastModifiedBy>Owner</cp:lastModifiedBy>
  <cp:revision>7</cp:revision>
  <dcterms:created xsi:type="dcterms:W3CDTF">2018-03-12T03:44:42Z</dcterms:created>
  <dcterms:modified xsi:type="dcterms:W3CDTF">2018-09-25T23:48:57Z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3CE2E10D-1851-4397-A994-37523233DCCF</vt:lpwstr>
  </property>
  <property fmtid="{D5CDD505-2E9C-101B-9397-08002B2CF9AE}" pid="3" name="ArticulatePath">
    <vt:lpwstr>MODULE 6 Decon</vt:lpwstr>
  </property>
</Properties>
</file>